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7"/>
  </p:notesMasterIdLst>
  <p:sldIdLst>
    <p:sldId id="257" r:id="rId2"/>
    <p:sldId id="258" r:id="rId3"/>
    <p:sldId id="259" r:id="rId4"/>
    <p:sldId id="260" r:id="rId5"/>
    <p:sldId id="261" r:id="rId6"/>
    <p:sldId id="262" r:id="rId7"/>
    <p:sldId id="263" r:id="rId8"/>
    <p:sldId id="265" r:id="rId9"/>
    <p:sldId id="272" r:id="rId10"/>
    <p:sldId id="273" r:id="rId11"/>
    <p:sldId id="266" r:id="rId12"/>
    <p:sldId id="267" r:id="rId13"/>
    <p:sldId id="268" r:id="rId14"/>
    <p:sldId id="297" r:id="rId15"/>
    <p:sldId id="298" r:id="rId16"/>
    <p:sldId id="274" r:id="rId17"/>
    <p:sldId id="275" r:id="rId18"/>
    <p:sldId id="264" r:id="rId19"/>
    <p:sldId id="330" r:id="rId20"/>
    <p:sldId id="270" r:id="rId21"/>
    <p:sldId id="271" r:id="rId22"/>
    <p:sldId id="276" r:id="rId23"/>
    <p:sldId id="277" r:id="rId24"/>
    <p:sldId id="278" r:id="rId25"/>
    <p:sldId id="286" r:id="rId26"/>
    <p:sldId id="287" r:id="rId27"/>
    <p:sldId id="288" r:id="rId28"/>
    <p:sldId id="289" r:id="rId29"/>
    <p:sldId id="290" r:id="rId30"/>
    <p:sldId id="291" r:id="rId31"/>
    <p:sldId id="279" r:id="rId32"/>
    <p:sldId id="299" r:id="rId33"/>
    <p:sldId id="300" r:id="rId34"/>
    <p:sldId id="301" r:id="rId35"/>
    <p:sldId id="302" r:id="rId36"/>
    <p:sldId id="280" r:id="rId37"/>
    <p:sldId id="303" r:id="rId38"/>
    <p:sldId id="281" r:id="rId39"/>
    <p:sldId id="304" r:id="rId40"/>
    <p:sldId id="305" r:id="rId41"/>
    <p:sldId id="306" r:id="rId42"/>
    <p:sldId id="282" r:id="rId43"/>
    <p:sldId id="334" r:id="rId44"/>
    <p:sldId id="307" r:id="rId45"/>
    <p:sldId id="308" r:id="rId46"/>
    <p:sldId id="309" r:id="rId47"/>
    <p:sldId id="310" r:id="rId48"/>
    <p:sldId id="283" r:id="rId49"/>
    <p:sldId id="284" r:id="rId50"/>
    <p:sldId id="311" r:id="rId51"/>
    <p:sldId id="312" r:id="rId52"/>
    <p:sldId id="285" r:id="rId53"/>
    <p:sldId id="313" r:id="rId54"/>
    <p:sldId id="294" r:id="rId55"/>
    <p:sldId id="314" r:id="rId56"/>
    <p:sldId id="315" r:id="rId57"/>
    <p:sldId id="316" r:id="rId58"/>
    <p:sldId id="317" r:id="rId59"/>
    <p:sldId id="318" r:id="rId60"/>
    <p:sldId id="319" r:id="rId61"/>
    <p:sldId id="332" r:id="rId62"/>
    <p:sldId id="320" r:id="rId63"/>
    <p:sldId id="333" r:id="rId64"/>
    <p:sldId id="295" r:id="rId65"/>
    <p:sldId id="321" r:id="rId66"/>
    <p:sldId id="322" r:id="rId67"/>
    <p:sldId id="323" r:id="rId68"/>
    <p:sldId id="324" r:id="rId69"/>
    <p:sldId id="325" r:id="rId70"/>
    <p:sldId id="326" r:id="rId71"/>
    <p:sldId id="327" r:id="rId72"/>
    <p:sldId id="328" r:id="rId73"/>
    <p:sldId id="329" r:id="rId74"/>
    <p:sldId id="331" r:id="rId75"/>
    <p:sldId id="296"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0CF"/>
    <a:srgbClr val="FDCFD3"/>
    <a:srgbClr val="FAD2F0"/>
    <a:srgbClr val="AFEDC7"/>
    <a:srgbClr val="85FFBC"/>
    <a:srgbClr val="FCBAC0"/>
    <a:srgbClr val="F6A8E2"/>
    <a:srgbClr val="F385D6"/>
    <a:srgbClr val="B6FBA3"/>
    <a:srgbClr val="93F9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61CF9-817E-4184-B3FD-884D1C1C2D72}" type="datetimeFigureOut">
              <a:rPr lang="en-IN" smtClean="0"/>
              <a:pPr/>
              <a:t>08-04-2022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E31431-DB2E-4D06-936C-E45774C16527}" type="slidenum">
              <a:rPr lang="en-IN" smtClean="0"/>
              <a:pPr/>
              <a:t>‹#›</a:t>
            </a:fld>
            <a:endParaRPr lang="en-IN"/>
          </a:p>
        </p:txBody>
      </p:sp>
    </p:spTree>
    <p:extLst>
      <p:ext uri="{BB962C8B-B14F-4D97-AF65-F5344CB8AC3E}">
        <p14:creationId xmlns:p14="http://schemas.microsoft.com/office/powerpoint/2010/main" xmlns="" val="261330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8CE31431-DB2E-4D06-936C-E45774C16527}" type="slidenum">
              <a:rPr lang="en-IN" smtClean="0"/>
              <a:pPr/>
              <a:t>8</a:t>
            </a:fld>
            <a:endParaRPr lang="en-IN"/>
          </a:p>
        </p:txBody>
      </p:sp>
    </p:spTree>
    <p:extLst>
      <p:ext uri="{BB962C8B-B14F-4D97-AF65-F5344CB8AC3E}">
        <p14:creationId xmlns:p14="http://schemas.microsoft.com/office/powerpoint/2010/main" xmlns="" val="96898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6D16B2-4CE2-4C2F-8653-9A40B592B7C8}"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6D16B2-4CE2-4C2F-8653-9A40B592B7C8}"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6D16B2-4CE2-4C2F-8653-9A40B592B7C8}"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6D16B2-4CE2-4C2F-8653-9A40B592B7C8}"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66D16B2-4CE2-4C2F-8653-9A40B592B7C8}"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6D16B2-4CE2-4C2F-8653-9A40B592B7C8}"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66D16B2-4CE2-4C2F-8653-9A40B592B7C8}"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66D16B2-4CE2-4C2F-8653-9A40B592B7C8}"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66D16B2-4CE2-4C2F-8653-9A40B592B7C8}"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66D16B2-4CE2-4C2F-8653-9A40B592B7C8}" type="slidenum">
              <a:rPr lang="en-IN" smtClean="0"/>
              <a:pPr/>
              <a:t>‹#›</a:t>
            </a:fld>
            <a:endParaRPr lang="en-IN"/>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25AD129-5795-4AC2-BB82-0BFA378762EB}" type="datetimeFigureOut">
              <a:rPr lang="en-IN" smtClean="0"/>
              <a:pPr/>
              <a:t>08-04-2022</a:t>
            </a:fld>
            <a:endParaRPr lang="en-IN"/>
          </a:p>
        </p:txBody>
      </p:sp>
      <p:sp>
        <p:nvSpPr>
          <p:cNvPr id="9" name="Slide Number Placeholder 8"/>
          <p:cNvSpPr>
            <a:spLocks noGrp="1"/>
          </p:cNvSpPr>
          <p:nvPr>
            <p:ph type="sldNum" sz="quarter" idx="11"/>
          </p:nvPr>
        </p:nvSpPr>
        <p:spPr/>
        <p:txBody>
          <a:bodyPr/>
          <a:lstStyle/>
          <a:p>
            <a:fld id="{166D16B2-4CE2-4C2F-8653-9A40B592B7C8}" type="slidenum">
              <a:rPr lang="en-IN" smtClean="0"/>
              <a:pPr/>
              <a:t>‹#›</a:t>
            </a:fld>
            <a:endParaRPr lang="en-IN"/>
          </a:p>
        </p:txBody>
      </p:sp>
      <p:sp>
        <p:nvSpPr>
          <p:cNvPr id="10" name="Footer Placeholder 9"/>
          <p:cNvSpPr>
            <a:spLocks noGrp="1"/>
          </p:cNvSpPr>
          <p:nvPr>
            <p:ph type="ftr" sz="quarter" idx="12"/>
          </p:nvPr>
        </p:nvSpPr>
        <p:spPr/>
        <p:txBody>
          <a:bodyPr/>
          <a:lstStyle/>
          <a:p>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66D16B2-4CE2-4C2F-8653-9A40B592B7C8}" type="slidenum">
              <a:rPr lang="en-IN" smtClean="0"/>
              <a:pPr/>
              <a:t>‹#›</a:t>
            </a:fld>
            <a:endParaRPr lang="en-IN"/>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IN"/>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25AD129-5795-4AC2-BB82-0BFA378762EB}" type="datetimeFigureOut">
              <a:rPr lang="en-IN" smtClean="0"/>
              <a:pPr/>
              <a:t>08-04-2022</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Endodontic Surgery (Apicoectomy) | Greater Boston | NSBEN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29" name="Picture 5" descr="Westerville Endodontic Surgery &amp;amp; Apicoectomies | Endodontist | Elite  Endodontic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064" y="1916832"/>
            <a:ext cx="3805916" cy="26642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a:xfrm>
            <a:off x="307975" y="2420888"/>
            <a:ext cx="4840089" cy="1143000"/>
          </a:xfrm>
        </p:spPr>
        <p:txBody>
          <a:bodyPr/>
          <a:lstStyle/>
          <a:p>
            <a:r>
              <a:rPr lang="en-IN" sz="5400" dirty="0" smtClean="0">
                <a:solidFill>
                  <a:schemeClr val="tx1"/>
                </a:solidFill>
                <a:latin typeface="Agency FB" pitchFamily="34" charset="0"/>
              </a:rPr>
              <a:t>ENDODONTIC SURGERY</a:t>
            </a:r>
            <a:endParaRPr lang="en-IN" sz="5400" dirty="0">
              <a:solidFill>
                <a:schemeClr val="tx1"/>
              </a:solidFill>
              <a:latin typeface="Agency FB" pitchFamily="34" charset="0"/>
            </a:endParaRPr>
          </a:p>
        </p:txBody>
      </p:sp>
    </p:spTree>
    <p:extLst>
      <p:ext uri="{BB962C8B-B14F-4D97-AF65-F5344CB8AC3E}">
        <p14:creationId xmlns:p14="http://schemas.microsoft.com/office/powerpoint/2010/main" xmlns="" val="3769524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b="1" dirty="0">
                <a:solidFill>
                  <a:srgbClr val="00B050"/>
                </a:solidFill>
              </a:rPr>
              <a:t>Class D</a:t>
            </a:r>
            <a:r>
              <a:rPr lang="en-IN" dirty="0"/>
              <a:t>: A tooth that is clinically similar to that in Class C, but has deep periodontal pockets.  </a:t>
            </a:r>
            <a:endParaRPr lang="en-IN" dirty="0" smtClean="0"/>
          </a:p>
          <a:p>
            <a:endParaRPr lang="en-IN" dirty="0"/>
          </a:p>
          <a:p>
            <a:r>
              <a:rPr lang="en-IN" b="1" dirty="0">
                <a:solidFill>
                  <a:srgbClr val="00B050"/>
                </a:solidFill>
              </a:rPr>
              <a:t>Class E</a:t>
            </a:r>
            <a:r>
              <a:rPr lang="en-IN" dirty="0"/>
              <a:t>: A tooth that has a large periradicular lesion with an endodontic–periodontal communication to the apex, but no obvious fracture</a:t>
            </a:r>
            <a:r>
              <a:rPr lang="en-IN" dirty="0" smtClean="0"/>
              <a:t>.</a:t>
            </a:r>
          </a:p>
          <a:p>
            <a:r>
              <a:rPr lang="en-IN" dirty="0" smtClean="0"/>
              <a:t> </a:t>
            </a:r>
            <a:r>
              <a:rPr lang="en-IN" dirty="0"/>
              <a:t> </a:t>
            </a:r>
          </a:p>
          <a:p>
            <a:r>
              <a:rPr lang="en-IN" b="1" dirty="0">
                <a:solidFill>
                  <a:srgbClr val="00B050"/>
                </a:solidFill>
              </a:rPr>
              <a:t>Class F</a:t>
            </a:r>
            <a:r>
              <a:rPr lang="en-IN" dirty="0"/>
              <a:t>: A tooth with an apical lesion&amp; complete denudation of the </a:t>
            </a:r>
            <a:r>
              <a:rPr lang="en-IN" dirty="0" err="1"/>
              <a:t>buccal</a:t>
            </a:r>
            <a:r>
              <a:rPr lang="en-IN" dirty="0"/>
              <a:t> plate, but no mobility</a:t>
            </a:r>
          </a:p>
        </p:txBody>
      </p:sp>
    </p:spTree>
    <p:extLst>
      <p:ext uri="{BB962C8B-B14F-4D97-AF65-F5344CB8AC3E}">
        <p14:creationId xmlns:p14="http://schemas.microsoft.com/office/powerpoint/2010/main" xmlns="" val="206431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7620000" cy="5708104"/>
          </a:xfrm>
        </p:spPr>
        <p:txBody>
          <a:bodyPr>
            <a:normAutofit/>
          </a:bodyPr>
          <a:lstStyle/>
          <a:p>
            <a:pPr>
              <a:buFont typeface="Wingdings" pitchFamily="2" charset="2"/>
              <a:buChar char="v"/>
            </a:pPr>
            <a:r>
              <a:rPr lang="en-IN" sz="2400" dirty="0" smtClean="0"/>
              <a:t>Kim’s classification</a:t>
            </a:r>
            <a:endParaRPr lang="en-IN" sz="24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1268760"/>
            <a:ext cx="6192688" cy="54554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2117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MICROSURGERY</a:t>
            </a:r>
            <a:endParaRPr lang="en-IN" dirty="0"/>
          </a:p>
        </p:txBody>
      </p:sp>
      <p:sp>
        <p:nvSpPr>
          <p:cNvPr id="3" name="Content Placeholder 2"/>
          <p:cNvSpPr>
            <a:spLocks noGrp="1"/>
          </p:cNvSpPr>
          <p:nvPr>
            <p:ph idx="1"/>
          </p:nvPr>
        </p:nvSpPr>
        <p:spPr/>
        <p:txBody>
          <a:bodyPr/>
          <a:lstStyle/>
          <a:p>
            <a:r>
              <a:rPr lang="en-IN" dirty="0"/>
              <a:t>Microsurgery is defined as a surgical procedure on exceptionally small and complex </a:t>
            </a:r>
            <a:r>
              <a:rPr lang="en-IN" dirty="0" smtClean="0"/>
              <a:t>anatomical </a:t>
            </a:r>
            <a:r>
              <a:rPr lang="en-IN" dirty="0"/>
              <a:t>structures with a dental operating </a:t>
            </a:r>
            <a:r>
              <a:rPr lang="en-IN" dirty="0" smtClean="0"/>
              <a:t>microscope </a:t>
            </a:r>
            <a:r>
              <a:rPr lang="en-IN" dirty="0"/>
              <a:t>(</a:t>
            </a:r>
            <a:r>
              <a:rPr lang="en-IN" dirty="0" smtClean="0"/>
              <a:t>DOM).</a:t>
            </a:r>
            <a:endParaRPr lang="en-IN"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3212976"/>
            <a:ext cx="4924425" cy="229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989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t>INSTRUMENTS FOR ENDODONTIC MICROSURGERY</a:t>
            </a:r>
            <a:endParaRPr lang="en-IN" sz="2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268760"/>
            <a:ext cx="5832081"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540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7620000" cy="5924128"/>
          </a:xfrm>
        </p:spPr>
        <p:txBody>
          <a:bodyPr/>
          <a:lstStyle/>
          <a:p>
            <a:pPr>
              <a:buFont typeface="Wingdings" pitchFamily="2" charset="2"/>
              <a:buChar char="Ø"/>
            </a:pPr>
            <a:r>
              <a:rPr lang="en-IN" dirty="0"/>
              <a:t>Examination and inspection instruments </a:t>
            </a:r>
            <a:endParaRPr lang="en-IN" dirty="0" smtClean="0"/>
          </a:p>
          <a:p>
            <a:r>
              <a:rPr lang="en-IN" dirty="0" smtClean="0"/>
              <a:t>– </a:t>
            </a:r>
            <a:r>
              <a:rPr lang="en-IN" dirty="0" err="1"/>
              <a:t>Micromirrors</a:t>
            </a:r>
            <a:r>
              <a:rPr lang="en-IN" dirty="0"/>
              <a:t> </a:t>
            </a:r>
            <a:r>
              <a:rPr lang="en-IN" dirty="0" smtClean="0"/>
              <a:t> </a:t>
            </a:r>
          </a:p>
          <a:p>
            <a:r>
              <a:rPr lang="en-IN" dirty="0" smtClean="0"/>
              <a:t>– </a:t>
            </a:r>
            <a:r>
              <a:rPr lang="en-IN" dirty="0"/>
              <a:t>Periodontal probe </a:t>
            </a:r>
            <a:endParaRPr lang="en-IN" dirty="0" smtClean="0"/>
          </a:p>
          <a:p>
            <a:r>
              <a:rPr lang="en-IN" dirty="0" smtClean="0"/>
              <a:t>– </a:t>
            </a:r>
            <a:r>
              <a:rPr lang="en-IN" dirty="0"/>
              <a:t>Endodontic explorer (DG16) </a:t>
            </a:r>
          </a:p>
          <a:p>
            <a:pPr>
              <a:buFont typeface="Wingdings" pitchFamily="2" charset="2"/>
              <a:buChar char="Ø"/>
            </a:pPr>
            <a:r>
              <a:rPr lang="en-IN" dirty="0" smtClean="0"/>
              <a:t>Incision</a:t>
            </a:r>
            <a:r>
              <a:rPr lang="en-IN" dirty="0"/>
              <a:t>, elevation, and curettage instruments: </a:t>
            </a:r>
            <a:endParaRPr lang="en-IN" dirty="0" smtClean="0"/>
          </a:p>
          <a:p>
            <a:pPr marL="114300" indent="0">
              <a:buNone/>
            </a:pPr>
            <a:r>
              <a:rPr lang="en-IN" dirty="0"/>
              <a:t>-</a:t>
            </a:r>
            <a:r>
              <a:rPr lang="en-IN" dirty="0" smtClean="0"/>
              <a:t> </a:t>
            </a:r>
            <a:r>
              <a:rPr lang="en-IN" dirty="0"/>
              <a:t>15c blade and handle (for incision</a:t>
            </a:r>
            <a:r>
              <a:rPr lang="en-IN" dirty="0" smtClean="0"/>
              <a:t>)</a:t>
            </a:r>
          </a:p>
          <a:p>
            <a:pPr>
              <a:buFontTx/>
              <a:buChar char="-"/>
            </a:pPr>
            <a:r>
              <a:rPr lang="en-IN" dirty="0" err="1" smtClean="0"/>
              <a:t>Molts</a:t>
            </a:r>
            <a:r>
              <a:rPr lang="en-IN" dirty="0" smtClean="0"/>
              <a:t> </a:t>
            </a:r>
            <a:r>
              <a:rPr lang="en-IN" dirty="0"/>
              <a:t>curette no. 2–4 (</a:t>
            </a:r>
            <a:r>
              <a:rPr lang="en-IN" dirty="0" smtClean="0"/>
              <a:t>elevation </a:t>
            </a:r>
            <a:r>
              <a:rPr lang="en-IN" dirty="0"/>
              <a:t>and </a:t>
            </a:r>
            <a:r>
              <a:rPr lang="en-IN" dirty="0" smtClean="0"/>
              <a:t>curettage</a:t>
            </a:r>
            <a:r>
              <a:rPr lang="en-IN" dirty="0"/>
              <a:t>)</a:t>
            </a:r>
            <a:r>
              <a:rPr lang="en-IN" dirty="0" smtClean="0"/>
              <a:t> </a:t>
            </a:r>
          </a:p>
          <a:p>
            <a:pPr>
              <a:buFontTx/>
              <a:buChar char="-"/>
            </a:pPr>
            <a:r>
              <a:rPr lang="fr-FR" dirty="0"/>
              <a:t>Jacquette curettes and mini-</a:t>
            </a:r>
            <a:r>
              <a:rPr lang="fr-FR" dirty="0" err="1"/>
              <a:t>jacquette</a:t>
            </a:r>
            <a:r>
              <a:rPr lang="fr-FR" dirty="0"/>
              <a:t> </a:t>
            </a:r>
            <a:r>
              <a:rPr lang="fr-FR" dirty="0" smtClean="0"/>
              <a:t>curettes (to scoop out </a:t>
            </a:r>
            <a:r>
              <a:rPr lang="fr-FR" dirty="0" err="1" smtClean="0"/>
              <a:t>lesion</a:t>
            </a:r>
            <a:r>
              <a:rPr lang="fr-FR" dirty="0" smtClean="0"/>
              <a:t>)</a:t>
            </a:r>
          </a:p>
          <a:p>
            <a:pPr>
              <a:buFontTx/>
              <a:buChar char="-"/>
            </a:pPr>
            <a:r>
              <a:rPr lang="en-IN" dirty="0"/>
              <a:t>Periosteal soft-tissue elevator or periosteal </a:t>
            </a:r>
            <a:r>
              <a:rPr lang="en-IN" dirty="0" smtClean="0"/>
              <a:t>elevators</a:t>
            </a:r>
          </a:p>
          <a:p>
            <a:pPr>
              <a:buFont typeface="Wingdings" pitchFamily="2" charset="2"/>
              <a:buChar char="Ø"/>
            </a:pPr>
            <a:r>
              <a:rPr lang="en-IN" dirty="0"/>
              <a:t>Retraction instruments </a:t>
            </a:r>
          </a:p>
          <a:p>
            <a:pPr marL="114300" indent="0">
              <a:buNone/>
            </a:pPr>
            <a:r>
              <a:rPr lang="en-IN" dirty="0" smtClean="0"/>
              <a:t>– </a:t>
            </a:r>
            <a:r>
              <a:rPr lang="en-IN" dirty="0"/>
              <a:t>KP-1, -2, and -3 retractors </a:t>
            </a:r>
            <a:endParaRPr lang="en-IN" dirty="0" smtClean="0"/>
          </a:p>
          <a:p>
            <a:pPr marL="114300" indent="0">
              <a:buNone/>
            </a:pPr>
            <a:r>
              <a:rPr lang="en-IN" dirty="0" smtClean="0"/>
              <a:t>– </a:t>
            </a:r>
            <a:r>
              <a:rPr lang="en-IN" dirty="0"/>
              <a:t>Carr #1, 45° retractor serrated edge for </a:t>
            </a:r>
            <a:r>
              <a:rPr lang="en-IN" dirty="0" smtClean="0"/>
              <a:t>posterior </a:t>
            </a:r>
            <a:r>
              <a:rPr lang="en-IN" dirty="0"/>
              <a:t>applications – Carr #2, 90° retractor serrated edge for </a:t>
            </a:r>
            <a:r>
              <a:rPr lang="en-IN" dirty="0" smtClean="0"/>
              <a:t>anterior </a:t>
            </a:r>
            <a:r>
              <a:rPr lang="en-IN" dirty="0"/>
              <a:t>applications</a:t>
            </a:r>
            <a:endParaRPr lang="en-IN" dirty="0" smtClean="0"/>
          </a:p>
          <a:p>
            <a:pPr marL="114300" indent="0">
              <a:buNone/>
            </a:pPr>
            <a:endParaRPr lang="en-IN" dirty="0"/>
          </a:p>
        </p:txBody>
      </p:sp>
    </p:spTree>
    <p:extLst>
      <p:ext uri="{BB962C8B-B14F-4D97-AF65-F5344CB8AC3E}">
        <p14:creationId xmlns:p14="http://schemas.microsoft.com/office/powerpoint/2010/main" xmlns="" val="2016001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620000" cy="5852120"/>
          </a:xfrm>
        </p:spPr>
        <p:txBody>
          <a:bodyPr>
            <a:normAutofit fontScale="92500" lnSpcReduction="20000"/>
          </a:bodyPr>
          <a:lstStyle/>
          <a:p>
            <a:pPr>
              <a:buFont typeface="Wingdings" pitchFamily="2" charset="2"/>
              <a:buChar char="Ø"/>
            </a:pPr>
            <a:r>
              <a:rPr lang="en-IN" dirty="0"/>
              <a:t>Osteotomy and apical root resection instruments </a:t>
            </a:r>
            <a:endParaRPr lang="en-IN" dirty="0" smtClean="0"/>
          </a:p>
          <a:p>
            <a:pPr marL="114300" indent="0">
              <a:buNone/>
            </a:pPr>
            <a:r>
              <a:rPr lang="en-IN" dirty="0" smtClean="0"/>
              <a:t>– </a:t>
            </a:r>
            <a:r>
              <a:rPr lang="en-IN" dirty="0"/>
              <a:t>Impact air 45° </a:t>
            </a:r>
            <a:r>
              <a:rPr lang="en-IN" dirty="0" err="1"/>
              <a:t>handpiece</a:t>
            </a:r>
            <a:r>
              <a:rPr lang="en-IN" dirty="0"/>
              <a:t> </a:t>
            </a:r>
            <a:r>
              <a:rPr lang="en-IN" dirty="0" smtClean="0"/>
              <a:t> </a:t>
            </a:r>
          </a:p>
          <a:p>
            <a:pPr marL="114300" indent="0">
              <a:buNone/>
            </a:pPr>
            <a:r>
              <a:rPr lang="en-IN" dirty="0" smtClean="0"/>
              <a:t>– </a:t>
            </a:r>
            <a:r>
              <a:rPr lang="en-IN" dirty="0" err="1"/>
              <a:t>Lindemann</a:t>
            </a:r>
            <a:r>
              <a:rPr lang="en-IN" dirty="0"/>
              <a:t> burs </a:t>
            </a:r>
            <a:endParaRPr lang="en-IN" dirty="0" smtClean="0"/>
          </a:p>
          <a:p>
            <a:pPr marL="114300" indent="0">
              <a:buNone/>
            </a:pPr>
            <a:r>
              <a:rPr lang="en-IN" dirty="0" smtClean="0"/>
              <a:t>– </a:t>
            </a:r>
            <a:r>
              <a:rPr lang="en-IN" dirty="0" err="1"/>
              <a:t>Micromirrors</a:t>
            </a:r>
            <a:r>
              <a:rPr lang="en-IN" dirty="0"/>
              <a:t> and </a:t>
            </a:r>
            <a:r>
              <a:rPr lang="en-IN" dirty="0" err="1" smtClean="0"/>
              <a:t>microexplorers</a:t>
            </a:r>
            <a:endParaRPr lang="en-IN" dirty="0" smtClean="0"/>
          </a:p>
          <a:p>
            <a:pPr>
              <a:buFont typeface="Wingdings" pitchFamily="2" charset="2"/>
              <a:buChar char="Ø"/>
            </a:pPr>
            <a:r>
              <a:rPr lang="en-IN" dirty="0"/>
              <a:t>Instruments for preparing root end </a:t>
            </a:r>
            <a:endParaRPr lang="en-IN" dirty="0" smtClean="0"/>
          </a:p>
          <a:p>
            <a:pPr marL="114300" indent="0">
              <a:buNone/>
            </a:pPr>
            <a:r>
              <a:rPr lang="en-IN" dirty="0" smtClean="0"/>
              <a:t>– </a:t>
            </a:r>
            <a:r>
              <a:rPr lang="en-IN" dirty="0"/>
              <a:t>Microsurgical ultrasonic instruments </a:t>
            </a:r>
            <a:endParaRPr lang="en-IN" dirty="0" smtClean="0"/>
          </a:p>
          <a:p>
            <a:pPr marL="114300" indent="0">
              <a:buNone/>
            </a:pPr>
            <a:r>
              <a:rPr lang="en-IN" dirty="0" smtClean="0"/>
              <a:t>– </a:t>
            </a:r>
            <a:r>
              <a:rPr lang="en-IN" dirty="0"/>
              <a:t>MTA root-end filling material </a:t>
            </a:r>
            <a:r>
              <a:rPr lang="en-IN" dirty="0" smtClean="0"/>
              <a:t> </a:t>
            </a:r>
          </a:p>
          <a:p>
            <a:pPr>
              <a:buFont typeface="Wingdings" pitchFamily="2" charset="2"/>
              <a:buChar char="Ø"/>
            </a:pPr>
            <a:r>
              <a:rPr lang="en-IN" dirty="0" smtClean="0"/>
              <a:t>Irrigational </a:t>
            </a:r>
            <a:r>
              <a:rPr lang="en-IN" dirty="0"/>
              <a:t>instruments </a:t>
            </a:r>
            <a:endParaRPr lang="en-IN" dirty="0" smtClean="0"/>
          </a:p>
          <a:p>
            <a:pPr marL="114300" indent="0">
              <a:buNone/>
            </a:pPr>
            <a:r>
              <a:rPr lang="en-IN" dirty="0" smtClean="0"/>
              <a:t>– </a:t>
            </a:r>
            <a:r>
              <a:rPr lang="en-IN" dirty="0" err="1"/>
              <a:t>Stropko</a:t>
            </a:r>
            <a:r>
              <a:rPr lang="en-IN" dirty="0"/>
              <a:t> irrigator </a:t>
            </a:r>
          </a:p>
          <a:p>
            <a:pPr marL="114300" indent="0">
              <a:buNone/>
            </a:pPr>
            <a:r>
              <a:rPr lang="en-IN" dirty="0" smtClean="0"/>
              <a:t>– </a:t>
            </a:r>
            <a:r>
              <a:rPr lang="en-IN" dirty="0" err="1"/>
              <a:t>Microsuction</a:t>
            </a:r>
            <a:r>
              <a:rPr lang="en-IN" dirty="0"/>
              <a:t> </a:t>
            </a:r>
          </a:p>
          <a:p>
            <a:pPr>
              <a:buFont typeface="Wingdings" pitchFamily="2" charset="2"/>
              <a:buChar char="Ø"/>
            </a:pPr>
            <a:r>
              <a:rPr lang="en-IN" dirty="0" err="1" smtClean="0"/>
              <a:t>Hemostasis</a:t>
            </a:r>
            <a:r>
              <a:rPr lang="en-IN" dirty="0" smtClean="0"/>
              <a:t> </a:t>
            </a:r>
            <a:r>
              <a:rPr lang="en-IN" dirty="0"/>
              <a:t>instruments and </a:t>
            </a:r>
            <a:r>
              <a:rPr lang="en-IN" dirty="0" smtClean="0"/>
              <a:t>materials</a:t>
            </a:r>
          </a:p>
          <a:p>
            <a:pPr>
              <a:buFont typeface="Wingdings" pitchFamily="2" charset="2"/>
              <a:buChar char="Ø"/>
            </a:pPr>
            <a:r>
              <a:rPr lang="en-IN" dirty="0"/>
              <a:t>Suturing materials </a:t>
            </a:r>
            <a:endParaRPr lang="en-IN" dirty="0" smtClean="0"/>
          </a:p>
          <a:p>
            <a:pPr marL="114300" indent="0">
              <a:buNone/>
            </a:pPr>
            <a:r>
              <a:rPr lang="en-IN" dirty="0" smtClean="0"/>
              <a:t>– </a:t>
            </a:r>
            <a:r>
              <a:rPr lang="en-IN" dirty="0"/>
              <a:t>Sutures </a:t>
            </a:r>
            <a:endParaRPr lang="en-IN" dirty="0" smtClean="0"/>
          </a:p>
          <a:p>
            <a:pPr>
              <a:buFontTx/>
              <a:buChar char="-"/>
            </a:pPr>
            <a:r>
              <a:rPr lang="en-IN" dirty="0" smtClean="0"/>
              <a:t>Silk sutures (non absorbable)</a:t>
            </a:r>
          </a:p>
          <a:p>
            <a:pPr>
              <a:buFontTx/>
              <a:buChar char="-"/>
            </a:pPr>
            <a:r>
              <a:rPr lang="en-IN" dirty="0"/>
              <a:t>Gut sutures </a:t>
            </a:r>
            <a:r>
              <a:rPr lang="en-IN" dirty="0" smtClean="0"/>
              <a:t>(absorbable)</a:t>
            </a:r>
          </a:p>
          <a:p>
            <a:pPr>
              <a:buFontTx/>
              <a:buChar char="-"/>
            </a:pPr>
            <a:r>
              <a:rPr lang="en-IN" dirty="0" err="1"/>
              <a:t>Tevdek</a:t>
            </a:r>
            <a:r>
              <a:rPr lang="en-IN" dirty="0"/>
              <a:t> </a:t>
            </a:r>
            <a:r>
              <a:rPr lang="en-IN" dirty="0" smtClean="0"/>
              <a:t>sutures</a:t>
            </a:r>
          </a:p>
          <a:p>
            <a:pPr marL="114300" indent="0">
              <a:buNone/>
            </a:pPr>
            <a:r>
              <a:rPr lang="en-IN" dirty="0"/>
              <a:t>– Tweezers, forceps, scissors, and needle holders </a:t>
            </a:r>
            <a:endParaRPr lang="en-IN" dirty="0" smtClean="0"/>
          </a:p>
          <a:p>
            <a:pPr marL="114300" indent="0">
              <a:buNone/>
            </a:pPr>
            <a:r>
              <a:rPr lang="en-IN" dirty="0" smtClean="0"/>
              <a:t>– </a:t>
            </a:r>
            <a:r>
              <a:rPr lang="en-IN" dirty="0"/>
              <a:t>Needles</a:t>
            </a:r>
          </a:p>
        </p:txBody>
      </p:sp>
    </p:spTree>
    <p:extLst>
      <p:ext uri="{BB962C8B-B14F-4D97-AF65-F5344CB8AC3E}">
        <p14:creationId xmlns:p14="http://schemas.microsoft.com/office/powerpoint/2010/main" xmlns="" val="2776720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16632"/>
            <a:ext cx="8280920" cy="6162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24272" y="6330806"/>
            <a:ext cx="9448800" cy="338554"/>
          </a:xfrm>
          <a:prstGeom prst="rect">
            <a:avLst/>
          </a:prstGeom>
        </p:spPr>
        <p:txBody>
          <a:bodyPr wrap="square">
            <a:spAutoFit/>
          </a:bodyPr>
          <a:lstStyle/>
          <a:p>
            <a:r>
              <a:rPr lang="en-US" sz="1600" dirty="0"/>
              <a:t> (a) </a:t>
            </a:r>
            <a:r>
              <a:rPr lang="en-US" sz="1600" dirty="0" err="1"/>
              <a:t>Micromirrors</a:t>
            </a:r>
            <a:r>
              <a:rPr lang="en-US" sz="1600" dirty="0"/>
              <a:t>. (b) Blades and handle for endodontic microsurgery. (c) </a:t>
            </a:r>
            <a:r>
              <a:rPr lang="en-US" sz="1600" dirty="0" err="1"/>
              <a:t>Minicurettes</a:t>
            </a:r>
            <a:r>
              <a:rPr lang="en-US" sz="1600" dirty="0"/>
              <a:t>. (d) Retractors. </a:t>
            </a:r>
          </a:p>
        </p:txBody>
      </p:sp>
    </p:spTree>
    <p:extLst>
      <p:ext uri="{BB962C8B-B14F-4D97-AF65-F5344CB8AC3E}">
        <p14:creationId xmlns:p14="http://schemas.microsoft.com/office/powerpoint/2010/main" xmlns="" val="113597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5508" y="384464"/>
            <a:ext cx="8530948" cy="49887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24544" y="5805264"/>
            <a:ext cx="9144000" cy="338554"/>
          </a:xfrm>
          <a:prstGeom prst="rect">
            <a:avLst/>
          </a:prstGeom>
        </p:spPr>
        <p:txBody>
          <a:bodyPr wrap="square">
            <a:spAutoFit/>
          </a:bodyPr>
          <a:lstStyle/>
          <a:p>
            <a:r>
              <a:rPr lang="en-US" sz="1600" dirty="0"/>
              <a:t>(e) Impact air 45° </a:t>
            </a:r>
            <a:r>
              <a:rPr lang="en-US" sz="1600" dirty="0" err="1"/>
              <a:t>handpiece</a:t>
            </a:r>
            <a:r>
              <a:rPr lang="en-US" sz="1600" dirty="0"/>
              <a:t>. (f) </a:t>
            </a:r>
            <a:r>
              <a:rPr lang="en-US" sz="1600" dirty="0" err="1"/>
              <a:t>Stropko</a:t>
            </a:r>
            <a:r>
              <a:rPr lang="en-US" sz="1600" dirty="0"/>
              <a:t> irrigator. (g) </a:t>
            </a:r>
            <a:r>
              <a:rPr lang="en-US" sz="1600" dirty="0" err="1"/>
              <a:t>Microsuction</a:t>
            </a:r>
            <a:r>
              <a:rPr lang="en-US" sz="1600" dirty="0"/>
              <a:t>. (h) </a:t>
            </a:r>
            <a:r>
              <a:rPr lang="en-US" sz="1600" dirty="0" err="1"/>
              <a:t>Microsutures</a:t>
            </a:r>
            <a:endParaRPr lang="en-US" sz="1600" dirty="0"/>
          </a:p>
        </p:txBody>
      </p:sp>
    </p:spTree>
    <p:extLst>
      <p:ext uri="{BB962C8B-B14F-4D97-AF65-F5344CB8AC3E}">
        <p14:creationId xmlns:p14="http://schemas.microsoft.com/office/powerpoint/2010/main" xmlns="" val="115460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9832" y="404664"/>
            <a:ext cx="2952328" cy="62969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95536" y="260648"/>
            <a:ext cx="3672408" cy="461665"/>
          </a:xfrm>
          <a:prstGeom prst="rect">
            <a:avLst/>
          </a:prstGeom>
          <a:noFill/>
        </p:spPr>
        <p:txBody>
          <a:bodyPr wrap="square" rtlCol="0">
            <a:spAutoFit/>
          </a:bodyPr>
          <a:lstStyle/>
          <a:p>
            <a:r>
              <a:rPr lang="en-IN" sz="2400" dirty="0" smtClean="0"/>
              <a:t>Steps in Endodontic Surgery</a:t>
            </a:r>
            <a:endParaRPr lang="en-IN" sz="2400" dirty="0"/>
          </a:p>
        </p:txBody>
      </p:sp>
    </p:spTree>
    <p:extLst>
      <p:ext uri="{BB962C8B-B14F-4D97-AF65-F5344CB8AC3E}">
        <p14:creationId xmlns:p14="http://schemas.microsoft.com/office/powerpoint/2010/main" xmlns="" val="2937458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eparation 1"/>
          <p:cNvSpPr/>
          <p:nvPr/>
        </p:nvSpPr>
        <p:spPr>
          <a:xfrm>
            <a:off x="-108520" y="404664"/>
            <a:ext cx="9289032" cy="576064"/>
          </a:xfrm>
          <a:prstGeom prst="flowChartPreparation">
            <a:avLst/>
          </a:prstGeom>
          <a:solidFill>
            <a:srgbClr val="AFEDC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rPr>
              <a:t>Comparison of traditional </a:t>
            </a:r>
            <a:r>
              <a:rPr lang="en-IN" sz="2400" dirty="0" err="1" smtClean="0">
                <a:solidFill>
                  <a:schemeClr val="tx1"/>
                </a:solidFill>
              </a:rPr>
              <a:t>vs</a:t>
            </a:r>
            <a:r>
              <a:rPr lang="en-IN" sz="2400" dirty="0" smtClean="0">
                <a:solidFill>
                  <a:schemeClr val="tx1"/>
                </a:solidFill>
              </a:rPr>
              <a:t> micro surgery</a:t>
            </a:r>
            <a:endParaRPr lang="en-IN" sz="2400" dirty="0">
              <a:solidFill>
                <a:schemeClr val="tx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9112" y="1484784"/>
            <a:ext cx="5327144"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7030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INTRODUCTION</a:t>
            </a:r>
            <a:endParaRPr lang="en-IN" dirty="0"/>
          </a:p>
        </p:txBody>
      </p:sp>
      <p:sp>
        <p:nvSpPr>
          <p:cNvPr id="3" name="Content Placeholder 2"/>
          <p:cNvSpPr>
            <a:spLocks noGrp="1"/>
          </p:cNvSpPr>
          <p:nvPr>
            <p:ph idx="1"/>
          </p:nvPr>
        </p:nvSpPr>
        <p:spPr>
          <a:xfrm>
            <a:off x="457200" y="1600200"/>
            <a:ext cx="4690864" cy="4800600"/>
          </a:xfrm>
        </p:spPr>
        <p:txBody>
          <a:bodyPr/>
          <a:lstStyle/>
          <a:p>
            <a:pPr algn="just"/>
            <a:r>
              <a:rPr lang="en-IN" dirty="0" smtClean="0"/>
              <a:t>Over the past decade, periradicular surgery has continued to evolve into a precise, biologically based adjunct to non-surgical root canal therapy.</a:t>
            </a:r>
          </a:p>
          <a:p>
            <a:pPr algn="just"/>
            <a:endParaRPr lang="en-IN" dirty="0"/>
          </a:p>
          <a:p>
            <a:pPr algn="just"/>
            <a:r>
              <a:rPr lang="en-IN" dirty="0" smtClean="0"/>
              <a:t>Although non-surgical endodontic treatment gives good results in most cases, surgery may be indicated for teeth with persistent periradicular </a:t>
            </a:r>
            <a:r>
              <a:rPr lang="en-IN" dirty="0" err="1" smtClean="0"/>
              <a:t>pathoses</a:t>
            </a:r>
            <a:r>
              <a:rPr lang="en-IN" dirty="0" smtClean="0"/>
              <a:t> that have not responded to non surgical approaches.</a:t>
            </a:r>
            <a:endParaRPr lang="en-IN" dirty="0"/>
          </a:p>
        </p:txBody>
      </p:sp>
      <p:pic>
        <p:nvPicPr>
          <p:cNvPr id="2050" name="Picture 2" descr="Variations in Outcome of Endodontic Surgery | Pocket Dentistr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3" y="2204864"/>
            <a:ext cx="3857264" cy="2664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0163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PRESURGICAL CONSIDERATIONS</a:t>
            </a:r>
            <a:endParaRPr lang="en-IN" sz="4000" dirty="0"/>
          </a:p>
        </p:txBody>
      </p:sp>
      <p:sp>
        <p:nvSpPr>
          <p:cNvPr id="3" name="Content Placeholder 2"/>
          <p:cNvSpPr>
            <a:spLocks noGrp="1"/>
          </p:cNvSpPr>
          <p:nvPr>
            <p:ph idx="1"/>
          </p:nvPr>
        </p:nvSpPr>
        <p:spPr/>
        <p:txBody>
          <a:bodyPr/>
          <a:lstStyle/>
          <a:p>
            <a:r>
              <a:rPr lang="en-IN" dirty="0" smtClean="0"/>
              <a:t>Success of surgical treatment </a:t>
            </a:r>
            <a:r>
              <a:rPr lang="en-IN" dirty="0" err="1" smtClean="0"/>
              <a:t>vs</a:t>
            </a:r>
            <a:r>
              <a:rPr lang="en-IN" dirty="0" smtClean="0"/>
              <a:t> non-surgical retreatment.</a:t>
            </a:r>
          </a:p>
          <a:p>
            <a:r>
              <a:rPr lang="en-IN" dirty="0" smtClean="0"/>
              <a:t>Review of medical history of the patient &amp; consultation with physician if required.</a:t>
            </a:r>
          </a:p>
          <a:p>
            <a:r>
              <a:rPr lang="en-IN" dirty="0" smtClean="0"/>
              <a:t>Patient motivation.</a:t>
            </a:r>
          </a:p>
          <a:p>
            <a:r>
              <a:rPr lang="en-IN" dirty="0" smtClean="0"/>
              <a:t>Esthetic considerations like scarring.</a:t>
            </a:r>
          </a:p>
          <a:p>
            <a:r>
              <a:rPr lang="en-IN" dirty="0" smtClean="0"/>
              <a:t>Evaluation of anatomic factors by taking radiographs at different angles.</a:t>
            </a:r>
          </a:p>
          <a:p>
            <a:r>
              <a:rPr lang="en-IN" dirty="0" smtClean="0"/>
              <a:t>Periodontal evaluation.</a:t>
            </a:r>
          </a:p>
          <a:p>
            <a:r>
              <a:rPr lang="en-IN" dirty="0" smtClean="0"/>
              <a:t>Presurgical preparation.</a:t>
            </a:r>
          </a:p>
          <a:p>
            <a:r>
              <a:rPr lang="en-IN" dirty="0" smtClean="0"/>
              <a:t>Informed consent.</a:t>
            </a:r>
            <a:endParaRPr lang="en-IN" dirty="0"/>
          </a:p>
        </p:txBody>
      </p:sp>
    </p:spTree>
    <p:extLst>
      <p:ext uri="{BB962C8B-B14F-4D97-AF65-F5344CB8AC3E}">
        <p14:creationId xmlns:p14="http://schemas.microsoft.com/office/powerpoint/2010/main" xmlns="" val="246690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PREMEDICATION</a:t>
            </a:r>
            <a:r>
              <a:rPr lang="en-IN" dirty="0" smtClean="0"/>
              <a:t> </a:t>
            </a:r>
            <a:endParaRPr lang="en-IN" dirty="0"/>
          </a:p>
        </p:txBody>
      </p:sp>
      <p:sp>
        <p:nvSpPr>
          <p:cNvPr id="4" name="Rectangle 3"/>
          <p:cNvSpPr/>
          <p:nvPr/>
        </p:nvSpPr>
        <p:spPr>
          <a:xfrm>
            <a:off x="251520" y="3784972"/>
            <a:ext cx="800100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gn="just">
              <a:buFont typeface="Arial" pitchFamily="34" charset="0"/>
              <a:buChar char="•"/>
            </a:pPr>
            <a:r>
              <a:rPr lang="en-US" dirty="0" smtClean="0"/>
              <a:t>400 </a:t>
            </a:r>
            <a:r>
              <a:rPr lang="en-US" dirty="0"/>
              <a:t>or 800 mg ibuprofen per day immediately prior to surgery and mostly advise to continue for 48 hours </a:t>
            </a:r>
            <a:r>
              <a:rPr lang="en-US" dirty="0" smtClean="0"/>
              <a:t>postoperatively</a:t>
            </a:r>
          </a:p>
          <a:p>
            <a:pPr marL="285750" indent="-285750" algn="just">
              <a:buFont typeface="Arial" pitchFamily="34" charset="0"/>
              <a:buChar char="•"/>
            </a:pPr>
            <a:r>
              <a:rPr lang="en-US" dirty="0" smtClean="0"/>
              <a:t>5 </a:t>
            </a:r>
            <a:r>
              <a:rPr lang="en-US" dirty="0"/>
              <a:t>mg valium on the previous night of surgery and on the </a:t>
            </a:r>
            <a:r>
              <a:rPr lang="en-US" dirty="0" smtClean="0"/>
              <a:t>morning </a:t>
            </a:r>
            <a:r>
              <a:rPr lang="en-US" dirty="0"/>
              <a:t>of surgery would take care of patients’ anxiety.  </a:t>
            </a:r>
            <a:endParaRPr lang="en-US" dirty="0" smtClean="0"/>
          </a:p>
          <a:p>
            <a:pPr marL="285750" indent="-285750" algn="just">
              <a:buFont typeface="Arial" pitchFamily="34" charset="0"/>
              <a:buChar char="•"/>
            </a:pPr>
            <a:r>
              <a:rPr lang="en-US" dirty="0" smtClean="0"/>
              <a:t>Generally </a:t>
            </a:r>
            <a:r>
              <a:rPr lang="en-US" dirty="0"/>
              <a:t>antibiotic prescription should be avoided; however, when indicated in clinical situations after eliciting a full medical history of the patient, amoxicillin 500 mg </a:t>
            </a:r>
            <a:r>
              <a:rPr lang="en-US" dirty="0" err="1"/>
              <a:t>t.i.d</a:t>
            </a:r>
            <a:r>
              <a:rPr lang="en-US" dirty="0"/>
              <a:t>. for 7 days or clindamycin 300 mg </a:t>
            </a:r>
            <a:r>
              <a:rPr lang="en-US" dirty="0" err="1"/>
              <a:t>q.i.d</a:t>
            </a:r>
            <a:r>
              <a:rPr lang="en-US" dirty="0"/>
              <a:t>. for a week for patients who are allergic to penicillin is </a:t>
            </a:r>
            <a:r>
              <a:rPr lang="en-US" dirty="0" smtClean="0"/>
              <a:t>recommended.</a:t>
            </a:r>
            <a:endParaRPr lang="en-US" dirty="0"/>
          </a:p>
        </p:txBody>
      </p:sp>
      <p:pic>
        <p:nvPicPr>
          <p:cNvPr id="5" name="Picture 4" descr="Close-up unopened pill packets">
            <a:extLst>
              <a:ext uri="{FF2B5EF4-FFF2-40B4-BE49-F238E27FC236}">
                <a16:creationId xmlns="" xmlns:a16="http://schemas.microsoft.com/office/drawing/2014/main" id="{AB42A182-3085-4B29-A2F9-DC86D34856D4}"/>
              </a:ext>
            </a:extLst>
          </p:cNvPr>
          <p:cNvPicPr>
            <a:picLocks noChangeAspect="1"/>
          </p:cNvPicPr>
          <p:nvPr/>
        </p:nvPicPr>
        <p:blipFill rotWithShape="1">
          <a:blip r:embed="rId2"/>
          <a:srcRect l="4445" r="3" b="2"/>
          <a:stretch/>
        </p:blipFill>
        <p:spPr>
          <a:xfrm>
            <a:off x="3886200" y="0"/>
            <a:ext cx="5257800" cy="3617815"/>
          </a:xfrm>
          <a:custGeom>
            <a:avLst/>
            <a:gdLst/>
            <a:ahLst/>
            <a:cxnLst/>
            <a:rect l="l" t="t" r="r" b="b"/>
            <a:pathLst>
              <a:path w="5756090" h="3960681">
                <a:moveTo>
                  <a:pt x="0" y="0"/>
                </a:moveTo>
                <a:lnTo>
                  <a:pt x="5756090" y="0"/>
                </a:lnTo>
                <a:lnTo>
                  <a:pt x="5756090" y="3463038"/>
                </a:lnTo>
                <a:lnTo>
                  <a:pt x="5558511" y="3561320"/>
                </a:lnTo>
                <a:cubicBezTo>
                  <a:pt x="4879339" y="3874528"/>
                  <a:pt x="4103797" y="4016776"/>
                  <a:pt x="3480391" y="3940416"/>
                </a:cubicBezTo>
                <a:cubicBezTo>
                  <a:pt x="2751968" y="3851461"/>
                  <a:pt x="2103010" y="3410677"/>
                  <a:pt x="1605774" y="2854397"/>
                </a:cubicBezTo>
                <a:cubicBezTo>
                  <a:pt x="1278696" y="2488237"/>
                  <a:pt x="377050" y="1320622"/>
                  <a:pt x="74389" y="325223"/>
                </a:cubicBezTo>
                <a:cubicBezTo>
                  <a:pt x="51690" y="250568"/>
                  <a:pt x="32361" y="176882"/>
                  <a:pt x="16895" y="104576"/>
                </a:cubicBezTo>
                <a:close/>
              </a:path>
            </a:pathLst>
          </a:custGeom>
        </p:spPr>
      </p:pic>
    </p:spTree>
    <p:extLst>
      <p:ext uri="{BB962C8B-B14F-4D97-AF65-F5344CB8AC3E}">
        <p14:creationId xmlns:p14="http://schemas.microsoft.com/office/powerpoint/2010/main" xmlns="" val="1747898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397000"/>
            <a:ext cx="4988024" cy="513080"/>
          </a:xfrm>
        </p:spPr>
        <p:style>
          <a:lnRef idx="1">
            <a:schemeClr val="accent2"/>
          </a:lnRef>
          <a:fillRef idx="3">
            <a:schemeClr val="accent2"/>
          </a:fillRef>
          <a:effectRef idx="2">
            <a:schemeClr val="accent2"/>
          </a:effectRef>
          <a:fontRef idx="minor">
            <a:schemeClr val="lt1"/>
          </a:fontRef>
        </p:style>
        <p:txBody>
          <a:bodyPr>
            <a:noAutofit/>
          </a:bodyPr>
          <a:lstStyle/>
          <a:p>
            <a:r>
              <a:rPr lang="en-US" sz="2400" b="1" dirty="0"/>
              <a:t>Mandatory Investigations Prior to Surgery</a:t>
            </a:r>
          </a:p>
        </p:txBody>
      </p:sp>
      <p:sp>
        <p:nvSpPr>
          <p:cNvPr id="3" name="Flowchart: Alternate Process 2"/>
          <p:cNvSpPr/>
          <p:nvPr/>
        </p:nvSpPr>
        <p:spPr>
          <a:xfrm>
            <a:off x="1905000" y="2616200"/>
            <a:ext cx="4572000" cy="2145268"/>
          </a:xfrm>
          <a:prstGeom prst="flowChartAlternateProcess">
            <a:avLst/>
          </a:prstGeom>
          <a:solidFill>
            <a:schemeClr val="accent5">
              <a:lumMod val="60000"/>
              <a:lumOff val="40000"/>
            </a:schemeClr>
          </a:solidFill>
          <a:ln w="3175"/>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285750" indent="-285750">
              <a:buFont typeface="Arial" pitchFamily="34" charset="0"/>
              <a:buChar char="•"/>
            </a:pPr>
            <a:r>
              <a:rPr lang="en-US" sz="2000" dirty="0" smtClean="0">
                <a:solidFill>
                  <a:schemeClr val="tx1"/>
                </a:solidFill>
              </a:rPr>
              <a:t>Bleeding time </a:t>
            </a:r>
          </a:p>
          <a:p>
            <a:pPr marL="285750" indent="-285750">
              <a:buFont typeface="Arial" pitchFamily="34" charset="0"/>
              <a:buChar char="•"/>
            </a:pPr>
            <a:r>
              <a:rPr lang="en-US" sz="2000" dirty="0" smtClean="0">
                <a:solidFill>
                  <a:schemeClr val="tx1"/>
                </a:solidFill>
              </a:rPr>
              <a:t>Clotting time </a:t>
            </a:r>
          </a:p>
          <a:p>
            <a:pPr marL="285750" indent="-285750">
              <a:buFont typeface="Arial" pitchFamily="34" charset="0"/>
              <a:buChar char="•"/>
            </a:pPr>
            <a:r>
              <a:rPr lang="en-US" sz="2000" dirty="0" err="1" smtClean="0">
                <a:solidFill>
                  <a:schemeClr val="tx1"/>
                </a:solidFill>
              </a:rPr>
              <a:t>Prothrombin</a:t>
            </a:r>
            <a:r>
              <a:rPr lang="en-US" sz="2000" dirty="0" smtClean="0">
                <a:solidFill>
                  <a:schemeClr val="tx1"/>
                </a:solidFill>
              </a:rPr>
              <a:t> time </a:t>
            </a:r>
            <a:endParaRPr lang="en-US" sz="2000" dirty="0">
              <a:solidFill>
                <a:schemeClr val="tx1"/>
              </a:solidFill>
            </a:endParaRPr>
          </a:p>
          <a:p>
            <a:pPr marL="285750" indent="-285750">
              <a:buFont typeface="Arial" pitchFamily="34" charset="0"/>
              <a:buChar char="•"/>
            </a:pPr>
            <a:r>
              <a:rPr lang="en-US" sz="2000" dirty="0" smtClean="0">
                <a:solidFill>
                  <a:schemeClr val="tx1"/>
                </a:solidFill>
              </a:rPr>
              <a:t>Thrombin time </a:t>
            </a:r>
          </a:p>
          <a:p>
            <a:pPr marL="285750" indent="-285750">
              <a:buFont typeface="Arial" pitchFamily="34" charset="0"/>
              <a:buChar char="•"/>
            </a:pPr>
            <a:r>
              <a:rPr lang="en-US" sz="2000" dirty="0" smtClean="0">
                <a:solidFill>
                  <a:schemeClr val="tx1"/>
                </a:solidFill>
              </a:rPr>
              <a:t>Partial </a:t>
            </a:r>
            <a:r>
              <a:rPr lang="en-US" sz="2000" dirty="0" err="1" smtClean="0">
                <a:solidFill>
                  <a:schemeClr val="tx1"/>
                </a:solidFill>
              </a:rPr>
              <a:t>thromboplastin</a:t>
            </a:r>
            <a:r>
              <a:rPr lang="en-US" sz="2000" dirty="0" smtClean="0">
                <a:solidFill>
                  <a:schemeClr val="tx1"/>
                </a:solidFill>
              </a:rPr>
              <a:t> time </a:t>
            </a:r>
          </a:p>
          <a:p>
            <a:pPr marL="285750" indent="-285750">
              <a:buFont typeface="Arial" pitchFamily="34" charset="0"/>
              <a:buChar char="•"/>
            </a:pPr>
            <a:r>
              <a:rPr lang="en-US" sz="2000" dirty="0" smtClean="0">
                <a:solidFill>
                  <a:schemeClr val="tx1"/>
                </a:solidFill>
              </a:rPr>
              <a:t>Activated partial </a:t>
            </a:r>
            <a:r>
              <a:rPr lang="en-US" sz="2000" dirty="0" err="1" smtClean="0">
                <a:solidFill>
                  <a:schemeClr val="tx1"/>
                </a:solidFill>
              </a:rPr>
              <a:t>thromboplastin</a:t>
            </a:r>
            <a:r>
              <a:rPr lang="en-US" sz="2000" dirty="0" smtClean="0">
                <a:solidFill>
                  <a:schemeClr val="tx1"/>
                </a:solidFill>
              </a:rPr>
              <a:t> time</a:t>
            </a:r>
            <a:endParaRPr lang="en-US" sz="2000" dirty="0">
              <a:solidFill>
                <a:schemeClr val="tx1"/>
              </a:solidFill>
            </a:endParaRPr>
          </a:p>
        </p:txBody>
      </p:sp>
    </p:spTree>
    <p:extLst>
      <p:ext uri="{BB962C8B-B14F-4D97-AF65-F5344CB8AC3E}">
        <p14:creationId xmlns:p14="http://schemas.microsoft.com/office/powerpoint/2010/main" xmlns="" val="3249200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1" y="407296"/>
            <a:ext cx="2615268" cy="461665"/>
          </a:xfrm>
          <a:prstGeom prst="rect">
            <a:avLst/>
          </a:prstGeom>
        </p:spPr>
        <p:txBody>
          <a:bodyPr wrap="none">
            <a:spAutoFit/>
          </a:bodyPr>
          <a:lstStyle/>
          <a:p>
            <a:r>
              <a:rPr lang="en-US" sz="2400" b="1" dirty="0" smtClean="0">
                <a:solidFill>
                  <a:srgbClr val="92D050"/>
                </a:solidFill>
              </a:rPr>
              <a:t>Hemostatic </a:t>
            </a:r>
            <a:r>
              <a:rPr lang="en-US" sz="2400" b="1" dirty="0">
                <a:solidFill>
                  <a:srgbClr val="92D050"/>
                </a:solidFill>
              </a:rPr>
              <a:t>agents </a:t>
            </a:r>
            <a:endParaRPr lang="en-US" sz="2400" b="1" dirty="0">
              <a:solidFill>
                <a:srgbClr val="92D050"/>
              </a:solidFill>
              <a:latin typeface="Comic Sans MS" pitchFamily="66"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69322" y="1397001"/>
            <a:ext cx="6170070" cy="2571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1" y="4241800"/>
            <a:ext cx="3632965" cy="2158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884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1423" y="166253"/>
            <a:ext cx="3485249" cy="430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2200" b="1" dirty="0">
                <a:latin typeface="Comic Sans MS" pitchFamily="66" charset="0"/>
              </a:rPr>
              <a:t>Soft tissue management</a:t>
            </a:r>
          </a:p>
        </p:txBody>
      </p:sp>
      <p:sp>
        <p:nvSpPr>
          <p:cNvPr id="3" name="Rectangle 2"/>
          <p:cNvSpPr/>
          <p:nvPr/>
        </p:nvSpPr>
        <p:spPr>
          <a:xfrm>
            <a:off x="80392" y="1699061"/>
            <a:ext cx="6435824" cy="3170099"/>
          </a:xfrm>
          <a:prstGeom prst="rect">
            <a:avLst/>
          </a:prstGeom>
        </p:spPr>
        <p:txBody>
          <a:bodyPr wrap="square">
            <a:spAutoFit/>
          </a:bodyPr>
          <a:lstStyle/>
          <a:p>
            <a:r>
              <a:rPr lang="en-US" sz="2000" dirty="0">
                <a:solidFill>
                  <a:srgbClr val="00B0F0"/>
                </a:solidFill>
              </a:rPr>
              <a:t>1. Full </a:t>
            </a:r>
            <a:r>
              <a:rPr lang="en-US" sz="2000" dirty="0" err="1">
                <a:solidFill>
                  <a:srgbClr val="00B0F0"/>
                </a:solidFill>
              </a:rPr>
              <a:t>mucoperiosteal</a:t>
            </a:r>
            <a:r>
              <a:rPr lang="en-US" sz="2000" dirty="0">
                <a:solidFill>
                  <a:srgbClr val="00B0F0"/>
                </a:solidFill>
              </a:rPr>
              <a:t> flaps</a:t>
            </a:r>
            <a:r>
              <a:rPr lang="en-US" sz="2000" dirty="0"/>
              <a:t> </a:t>
            </a:r>
            <a:r>
              <a:rPr lang="en-US" sz="2000" dirty="0" smtClean="0"/>
              <a:t> </a:t>
            </a:r>
          </a:p>
          <a:p>
            <a:r>
              <a:rPr lang="en-US" sz="2000" dirty="0" smtClean="0"/>
              <a:t>(</a:t>
            </a:r>
            <a:r>
              <a:rPr lang="en-US" sz="2000" dirty="0"/>
              <a:t>a) Triangular (single vertical releasing incision) </a:t>
            </a:r>
            <a:endParaRPr lang="en-US" sz="2000" dirty="0" smtClean="0"/>
          </a:p>
          <a:p>
            <a:r>
              <a:rPr lang="en-US" sz="2000" dirty="0" smtClean="0"/>
              <a:t>(</a:t>
            </a:r>
            <a:r>
              <a:rPr lang="en-US" sz="2000" dirty="0"/>
              <a:t>b) Rectangular (double vertical releasing incision) </a:t>
            </a:r>
            <a:endParaRPr lang="en-US" sz="2000" dirty="0" smtClean="0"/>
          </a:p>
          <a:p>
            <a:r>
              <a:rPr lang="en-US" sz="2000" dirty="0" smtClean="0"/>
              <a:t>(</a:t>
            </a:r>
            <a:r>
              <a:rPr lang="en-US" sz="2000" dirty="0"/>
              <a:t>c) Trapezoidal (broad-based rectangular) </a:t>
            </a:r>
            <a:endParaRPr lang="en-US" sz="2000" dirty="0" smtClean="0"/>
          </a:p>
          <a:p>
            <a:r>
              <a:rPr lang="en-US" sz="2000" dirty="0" smtClean="0"/>
              <a:t>(</a:t>
            </a:r>
            <a:r>
              <a:rPr lang="en-US" sz="2000" dirty="0"/>
              <a:t>d) Horizontal (envelope) </a:t>
            </a:r>
            <a:endParaRPr lang="en-US" sz="2000" dirty="0" smtClean="0"/>
          </a:p>
          <a:p>
            <a:r>
              <a:rPr lang="en-US" sz="2000" dirty="0" smtClean="0"/>
              <a:t>(</a:t>
            </a:r>
            <a:r>
              <a:rPr lang="en-US" sz="2000" dirty="0"/>
              <a:t>e) Papilla-based flap </a:t>
            </a:r>
            <a:endParaRPr lang="en-US" sz="2000" dirty="0" smtClean="0"/>
          </a:p>
          <a:p>
            <a:endParaRPr lang="en-US" sz="2000" dirty="0" smtClean="0"/>
          </a:p>
          <a:p>
            <a:r>
              <a:rPr lang="en-US" sz="2000" dirty="0" smtClean="0">
                <a:solidFill>
                  <a:srgbClr val="FF0000"/>
                </a:solidFill>
              </a:rPr>
              <a:t>2</a:t>
            </a:r>
            <a:r>
              <a:rPr lang="en-US" sz="2000" dirty="0">
                <a:solidFill>
                  <a:srgbClr val="FF0000"/>
                </a:solidFill>
              </a:rPr>
              <a:t>. Limited </a:t>
            </a:r>
            <a:r>
              <a:rPr lang="en-US" sz="2000" dirty="0" err="1">
                <a:solidFill>
                  <a:srgbClr val="FF0000"/>
                </a:solidFill>
              </a:rPr>
              <a:t>mucoperiosteal</a:t>
            </a:r>
            <a:r>
              <a:rPr lang="en-US" sz="2000" dirty="0">
                <a:solidFill>
                  <a:srgbClr val="FF0000"/>
                </a:solidFill>
              </a:rPr>
              <a:t> flaps </a:t>
            </a:r>
            <a:endParaRPr lang="en-US" sz="2000" dirty="0" smtClean="0">
              <a:solidFill>
                <a:srgbClr val="FF0000"/>
              </a:solidFill>
            </a:endParaRPr>
          </a:p>
          <a:p>
            <a:r>
              <a:rPr lang="en-US" sz="2000" dirty="0" smtClean="0"/>
              <a:t>(</a:t>
            </a:r>
            <a:r>
              <a:rPr lang="en-US" sz="2000" dirty="0"/>
              <a:t>a) </a:t>
            </a:r>
            <a:r>
              <a:rPr lang="en-US" sz="2000" dirty="0" err="1"/>
              <a:t>Submarginal</a:t>
            </a:r>
            <a:r>
              <a:rPr lang="en-US" sz="2000" dirty="0"/>
              <a:t> curved (semilunar) </a:t>
            </a:r>
            <a:endParaRPr lang="en-US" sz="2000" dirty="0" smtClean="0"/>
          </a:p>
          <a:p>
            <a:r>
              <a:rPr lang="en-US" sz="2000" dirty="0" smtClean="0"/>
              <a:t>(</a:t>
            </a:r>
            <a:r>
              <a:rPr lang="en-US" sz="2000" dirty="0"/>
              <a:t>b) </a:t>
            </a:r>
            <a:r>
              <a:rPr lang="en-US" sz="2000" dirty="0" err="1"/>
              <a:t>Submarginal</a:t>
            </a:r>
            <a:r>
              <a:rPr lang="en-US" sz="2000" dirty="0"/>
              <a:t> scalloped </a:t>
            </a:r>
            <a:r>
              <a:rPr lang="en-US" sz="2000" dirty="0" smtClean="0"/>
              <a:t>rectangular (</a:t>
            </a:r>
            <a:r>
              <a:rPr lang="en-US" sz="2000" dirty="0" err="1" smtClean="0"/>
              <a:t>LuebkeOchsenbein</a:t>
            </a:r>
            <a:r>
              <a:rPr lang="en-US" sz="2000" dirty="0"/>
              <a:t>)</a:t>
            </a:r>
          </a:p>
        </p:txBody>
      </p:sp>
      <p:sp>
        <p:nvSpPr>
          <p:cNvPr id="4" name="Rectangle 3"/>
          <p:cNvSpPr/>
          <p:nvPr/>
        </p:nvSpPr>
        <p:spPr>
          <a:xfrm>
            <a:off x="270064" y="1095127"/>
            <a:ext cx="4536819" cy="461665"/>
          </a:xfrm>
          <a:prstGeom prst="rect">
            <a:avLst/>
          </a:prstGeom>
        </p:spPr>
        <p:txBody>
          <a:bodyPr wrap="none">
            <a:spAutoFit/>
          </a:bodyPr>
          <a:lstStyle/>
          <a:p>
            <a:r>
              <a:rPr lang="pt-BR" dirty="0"/>
              <a:t> </a:t>
            </a:r>
            <a:r>
              <a:rPr lang="pt-BR" sz="2400" dirty="0"/>
              <a:t>Periradicular Surgical Flap Designs</a:t>
            </a:r>
            <a:endParaRPr lang="en-US" sz="2400" dirty="0"/>
          </a:p>
        </p:txBody>
      </p:sp>
      <p:sp>
        <p:nvSpPr>
          <p:cNvPr id="5" name="Rectangle 4"/>
          <p:cNvSpPr/>
          <p:nvPr/>
        </p:nvSpPr>
        <p:spPr>
          <a:xfrm>
            <a:off x="3147930" y="5733256"/>
            <a:ext cx="5719524"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1400" dirty="0"/>
              <a:t>(a) The </a:t>
            </a:r>
            <a:r>
              <a:rPr lang="en-US" sz="1400" dirty="0" err="1"/>
              <a:t>mucoperiosteal</a:t>
            </a:r>
            <a:r>
              <a:rPr lang="en-US" sz="1400" dirty="0"/>
              <a:t> flap includes the (i) mucosa, (ii) connective tissue, and (iii) </a:t>
            </a:r>
            <a:r>
              <a:rPr lang="en-US" sz="1400" dirty="0" err="1"/>
              <a:t>periosteum</a:t>
            </a:r>
            <a:r>
              <a:rPr lang="en-US" sz="1400" dirty="0"/>
              <a:t>. (b) To elevate the </a:t>
            </a:r>
            <a:r>
              <a:rPr lang="en-US" sz="1400" dirty="0" err="1"/>
              <a:t>mucoperiosteal</a:t>
            </a:r>
            <a:r>
              <a:rPr lang="en-US" sz="1400" dirty="0"/>
              <a:t> flap, the incision must be made to the bone.</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8184" y="72007"/>
            <a:ext cx="2881021" cy="5567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6712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95672"/>
            <a:ext cx="2742634" cy="2197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4067944" y="1058756"/>
            <a:ext cx="4572000" cy="5632311"/>
          </a:xfrm>
          <a:prstGeom prst="rect">
            <a:avLst/>
          </a:prstGeom>
        </p:spPr>
        <p:txBody>
          <a:bodyPr>
            <a:spAutoFit/>
          </a:bodyPr>
          <a:lstStyle/>
          <a:p>
            <a:pPr marL="285750" indent="-285750">
              <a:buFont typeface="Arial" pitchFamily="34" charset="0"/>
              <a:buChar char="•"/>
            </a:pPr>
            <a:r>
              <a:rPr lang="en-IN" dirty="0" smtClean="0"/>
              <a:t>A horizontal, </a:t>
            </a:r>
            <a:r>
              <a:rPr lang="en-IN" dirty="0" err="1" smtClean="0"/>
              <a:t>intrasulcular</a:t>
            </a:r>
            <a:r>
              <a:rPr lang="en-IN" dirty="0" smtClean="0"/>
              <a:t> &amp; a vertical releasing incision.</a:t>
            </a:r>
          </a:p>
          <a:p>
            <a:endParaRPr lang="en-IN" dirty="0"/>
          </a:p>
          <a:p>
            <a:r>
              <a:rPr lang="en-IN" dirty="0" smtClean="0"/>
              <a:t>Advantages </a:t>
            </a:r>
          </a:p>
          <a:p>
            <a:pPr marL="342900" indent="-342900">
              <a:buAutoNum type="arabicPeriod"/>
            </a:pPr>
            <a:r>
              <a:rPr lang="en-IN" dirty="0" smtClean="0"/>
              <a:t>Enhanced </a:t>
            </a:r>
            <a:r>
              <a:rPr lang="en-IN" dirty="0"/>
              <a:t>rapid wound healing. </a:t>
            </a:r>
            <a:endParaRPr lang="en-IN" dirty="0" smtClean="0"/>
          </a:p>
          <a:p>
            <a:pPr marL="342900" indent="-342900">
              <a:buAutoNum type="arabicPeriod"/>
            </a:pPr>
            <a:r>
              <a:rPr lang="en-IN" dirty="0" smtClean="0"/>
              <a:t>Ease </a:t>
            </a:r>
            <a:r>
              <a:rPr lang="en-IN" dirty="0"/>
              <a:t>of wound closure. </a:t>
            </a:r>
            <a:endParaRPr lang="en-IN" dirty="0" smtClean="0"/>
          </a:p>
          <a:p>
            <a:pPr marL="342900" indent="-342900">
              <a:buAutoNum type="arabicPeriod"/>
            </a:pPr>
            <a:endParaRPr lang="en-IN" dirty="0"/>
          </a:p>
          <a:p>
            <a:r>
              <a:rPr lang="en-IN" dirty="0" smtClean="0"/>
              <a:t>Disadvantage </a:t>
            </a:r>
          </a:p>
          <a:p>
            <a:r>
              <a:rPr lang="en-IN" dirty="0" smtClean="0"/>
              <a:t>Limited </a:t>
            </a:r>
            <a:r>
              <a:rPr lang="en-IN" dirty="0"/>
              <a:t>surgical access. </a:t>
            </a:r>
            <a:endParaRPr lang="en-IN" dirty="0" smtClean="0"/>
          </a:p>
          <a:p>
            <a:endParaRPr lang="en-IN" dirty="0"/>
          </a:p>
          <a:p>
            <a:r>
              <a:rPr lang="en-IN" dirty="0" smtClean="0"/>
              <a:t>Indications </a:t>
            </a:r>
          </a:p>
          <a:p>
            <a:r>
              <a:rPr lang="en-IN" dirty="0" smtClean="0"/>
              <a:t>• </a:t>
            </a:r>
            <a:r>
              <a:rPr lang="en-IN" dirty="0"/>
              <a:t>Maxillary incisor region </a:t>
            </a:r>
            <a:endParaRPr lang="en-IN" dirty="0" smtClean="0"/>
          </a:p>
          <a:p>
            <a:r>
              <a:rPr lang="en-IN" dirty="0" smtClean="0"/>
              <a:t>• </a:t>
            </a:r>
            <a:r>
              <a:rPr lang="en-IN" dirty="0"/>
              <a:t>Maxillary and mandibular posterior teeth </a:t>
            </a:r>
            <a:endParaRPr lang="en-IN" dirty="0" smtClean="0"/>
          </a:p>
          <a:p>
            <a:r>
              <a:rPr lang="en-IN" dirty="0" smtClean="0"/>
              <a:t>• </a:t>
            </a:r>
            <a:r>
              <a:rPr lang="en-IN" dirty="0"/>
              <a:t>It is the only recommended flap design for posterior mandible region. </a:t>
            </a:r>
            <a:endParaRPr lang="en-IN" dirty="0" smtClean="0"/>
          </a:p>
          <a:p>
            <a:endParaRPr lang="en-IN" dirty="0"/>
          </a:p>
          <a:p>
            <a:r>
              <a:rPr lang="en-IN" dirty="0" smtClean="0"/>
              <a:t>Triangular </a:t>
            </a:r>
            <a:r>
              <a:rPr lang="en-IN" dirty="0"/>
              <a:t>flap is not recommended for: </a:t>
            </a:r>
            <a:endParaRPr lang="en-IN" dirty="0" smtClean="0"/>
          </a:p>
          <a:p>
            <a:pPr marL="342900" indent="-342900">
              <a:buAutoNum type="arabicPeriod"/>
            </a:pPr>
            <a:r>
              <a:rPr lang="en-IN" dirty="0" smtClean="0"/>
              <a:t>Teeth </a:t>
            </a:r>
            <a:r>
              <a:rPr lang="en-IN" dirty="0"/>
              <a:t>with long roots (maxillary canine). </a:t>
            </a:r>
            <a:endParaRPr lang="en-IN" dirty="0" smtClean="0"/>
          </a:p>
          <a:p>
            <a:pPr marL="342900" indent="-342900">
              <a:buAutoNum type="arabicPeriod"/>
            </a:pPr>
            <a:r>
              <a:rPr lang="en-IN" dirty="0" smtClean="0"/>
              <a:t>Mandibular </a:t>
            </a:r>
            <a:r>
              <a:rPr lang="en-IN" dirty="0" err="1"/>
              <a:t>anteriors</a:t>
            </a:r>
            <a:r>
              <a:rPr lang="en-IN" dirty="0"/>
              <a:t> because of lingual inclination of these roots.</a:t>
            </a:r>
          </a:p>
        </p:txBody>
      </p:sp>
      <p:sp>
        <p:nvSpPr>
          <p:cNvPr id="4" name="Rounded Rectangle 3"/>
          <p:cNvSpPr/>
          <p:nvPr/>
        </p:nvSpPr>
        <p:spPr>
          <a:xfrm>
            <a:off x="3779912" y="815005"/>
            <a:ext cx="4752528" cy="5926363"/>
          </a:xfrm>
          <a:prstGeom prst="roundRect">
            <a:avLst/>
          </a:prstGeom>
          <a:no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Flowchart: Terminator 4"/>
          <p:cNvSpPr/>
          <p:nvPr/>
        </p:nvSpPr>
        <p:spPr>
          <a:xfrm>
            <a:off x="3266875" y="188640"/>
            <a:ext cx="2592288" cy="576064"/>
          </a:xfrm>
          <a:prstGeom prst="flowChartTerminator">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Triangular flap</a:t>
            </a:r>
            <a:endParaRPr lang="en-IN" sz="28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2679154"/>
            <a:ext cx="3257550" cy="348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16990" y="6228020"/>
            <a:ext cx="2382594" cy="369332"/>
          </a:xfrm>
          <a:prstGeom prst="rect">
            <a:avLst/>
          </a:prstGeom>
          <a:noFill/>
        </p:spPr>
        <p:txBody>
          <a:bodyPr wrap="square" rtlCol="0">
            <a:spAutoFit/>
          </a:bodyPr>
          <a:lstStyle/>
          <a:p>
            <a:r>
              <a:rPr lang="en-IN" dirty="0" smtClean="0"/>
              <a:t>Reflection of flap</a:t>
            </a:r>
            <a:endParaRPr lang="en-IN" dirty="0"/>
          </a:p>
        </p:txBody>
      </p:sp>
    </p:spTree>
    <p:extLst>
      <p:ext uri="{BB962C8B-B14F-4D97-AF65-F5344CB8AC3E}">
        <p14:creationId xmlns:p14="http://schemas.microsoft.com/office/powerpoint/2010/main" xmlns="" val="3140112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5180" y="2708920"/>
            <a:ext cx="3429000"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539552" y="1435998"/>
            <a:ext cx="4572000" cy="5355312"/>
          </a:xfrm>
          <a:prstGeom prst="rect">
            <a:avLst/>
          </a:prstGeom>
        </p:spPr>
        <p:txBody>
          <a:bodyPr>
            <a:spAutoFit/>
          </a:bodyPr>
          <a:lstStyle/>
          <a:p>
            <a:pPr marL="285750" indent="-285750">
              <a:buFont typeface="Wingdings" pitchFamily="2" charset="2"/>
              <a:buChar char="ü"/>
            </a:pPr>
            <a:r>
              <a:rPr lang="en-IN" dirty="0" smtClean="0"/>
              <a:t>An </a:t>
            </a:r>
            <a:r>
              <a:rPr lang="en-IN" dirty="0" err="1" smtClean="0"/>
              <a:t>intrasulcular</a:t>
            </a:r>
            <a:r>
              <a:rPr lang="en-IN" dirty="0" smtClean="0"/>
              <a:t> horizontal incision &amp; 2 vertical releasing incisions.</a:t>
            </a:r>
          </a:p>
          <a:p>
            <a:endParaRPr lang="en-IN" dirty="0"/>
          </a:p>
          <a:p>
            <a:r>
              <a:rPr lang="en-IN" dirty="0" smtClean="0"/>
              <a:t>Advantages </a:t>
            </a:r>
          </a:p>
          <a:p>
            <a:pPr marL="342900" indent="-342900">
              <a:buAutoNum type="arabicPeriod"/>
            </a:pPr>
            <a:r>
              <a:rPr lang="en-IN" dirty="0" smtClean="0"/>
              <a:t>Enhanced </a:t>
            </a:r>
            <a:r>
              <a:rPr lang="en-IN" dirty="0"/>
              <a:t>surgical access. </a:t>
            </a:r>
            <a:endParaRPr lang="en-IN" dirty="0" smtClean="0"/>
          </a:p>
          <a:p>
            <a:pPr marL="342900" indent="-342900">
              <a:buAutoNum type="arabicPeriod"/>
            </a:pPr>
            <a:r>
              <a:rPr lang="en-IN" dirty="0" smtClean="0"/>
              <a:t>Easier </a:t>
            </a:r>
            <a:r>
              <a:rPr lang="en-IN" dirty="0"/>
              <a:t>apical orientation. </a:t>
            </a:r>
            <a:endParaRPr lang="en-IN" dirty="0" smtClean="0"/>
          </a:p>
          <a:p>
            <a:endParaRPr lang="en-IN" dirty="0" smtClean="0"/>
          </a:p>
          <a:p>
            <a:r>
              <a:rPr lang="en-IN" dirty="0" smtClean="0"/>
              <a:t>Disadvantages </a:t>
            </a:r>
          </a:p>
          <a:p>
            <a:pPr marL="342900" indent="-342900">
              <a:buAutoNum type="arabicPeriod"/>
            </a:pPr>
            <a:r>
              <a:rPr lang="en-IN" dirty="0" smtClean="0"/>
              <a:t>Wound </a:t>
            </a:r>
            <a:r>
              <a:rPr lang="en-IN" dirty="0"/>
              <a:t>closure as flap re-approximation and postsurgical stabilization are more difficult than triangular flap. </a:t>
            </a:r>
            <a:endParaRPr lang="en-IN" dirty="0" smtClean="0"/>
          </a:p>
          <a:p>
            <a:pPr marL="342900" indent="-342900">
              <a:buAutoNum type="arabicPeriod"/>
            </a:pPr>
            <a:r>
              <a:rPr lang="en-IN" dirty="0" smtClean="0"/>
              <a:t>Potential </a:t>
            </a:r>
            <a:r>
              <a:rPr lang="en-IN" dirty="0"/>
              <a:t>for flap dislodgement is greater. </a:t>
            </a:r>
            <a:endParaRPr lang="en-IN" dirty="0" smtClean="0"/>
          </a:p>
          <a:p>
            <a:pPr marL="342900" indent="-342900">
              <a:buAutoNum type="arabicPeriod"/>
            </a:pPr>
            <a:endParaRPr lang="en-IN" dirty="0"/>
          </a:p>
          <a:p>
            <a:r>
              <a:rPr lang="en-IN" dirty="0" smtClean="0"/>
              <a:t>Indications </a:t>
            </a:r>
          </a:p>
          <a:p>
            <a:pPr marL="342900" indent="-342900">
              <a:buAutoNum type="arabicPeriod"/>
            </a:pPr>
            <a:r>
              <a:rPr lang="en-IN" dirty="0" smtClean="0"/>
              <a:t>Mandibular </a:t>
            </a:r>
            <a:r>
              <a:rPr lang="en-IN" dirty="0" err="1"/>
              <a:t>anteriors</a:t>
            </a:r>
            <a:r>
              <a:rPr lang="en-IN" dirty="0"/>
              <a:t> </a:t>
            </a:r>
            <a:endParaRPr lang="en-IN" dirty="0" smtClean="0"/>
          </a:p>
          <a:p>
            <a:pPr marL="342900" indent="-342900">
              <a:buAutoNum type="arabicPeriod"/>
            </a:pPr>
            <a:r>
              <a:rPr lang="en-IN" dirty="0" smtClean="0"/>
              <a:t>Maxillary </a:t>
            </a:r>
            <a:r>
              <a:rPr lang="en-IN" dirty="0"/>
              <a:t>canines </a:t>
            </a:r>
            <a:endParaRPr lang="en-IN" dirty="0" smtClean="0"/>
          </a:p>
          <a:p>
            <a:pPr marL="342900" indent="-342900">
              <a:buAutoNum type="arabicPeriod"/>
            </a:pPr>
            <a:r>
              <a:rPr lang="en-IN" dirty="0" smtClean="0"/>
              <a:t>Multiple </a:t>
            </a:r>
            <a:r>
              <a:rPr lang="en-IN" dirty="0"/>
              <a:t>teeth </a:t>
            </a:r>
          </a:p>
          <a:p>
            <a:pPr marL="342900" indent="-342900">
              <a:buAutoNum type="arabicPeriod"/>
            </a:pPr>
            <a:r>
              <a:rPr lang="en-IN" dirty="0" smtClean="0"/>
              <a:t>This </a:t>
            </a:r>
            <a:r>
              <a:rPr lang="en-IN" dirty="0"/>
              <a:t>flap is not recommended for mandibular posterior teeth.</a:t>
            </a:r>
          </a:p>
        </p:txBody>
      </p:sp>
      <p:sp>
        <p:nvSpPr>
          <p:cNvPr id="3" name="Flowchart: Preparation 2"/>
          <p:cNvSpPr/>
          <p:nvPr/>
        </p:nvSpPr>
        <p:spPr>
          <a:xfrm>
            <a:off x="1835696" y="260648"/>
            <a:ext cx="4392488" cy="864096"/>
          </a:xfrm>
          <a:prstGeom prst="flowChartPreparation">
            <a:avLst/>
          </a:prstGeom>
          <a:solidFill>
            <a:schemeClr val="bg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smtClean="0">
                <a:solidFill>
                  <a:schemeClr val="tx1"/>
                </a:solidFill>
              </a:rPr>
              <a:t>Rectangular flap</a:t>
            </a:r>
            <a:endParaRPr lang="en-IN" sz="2800" dirty="0">
              <a:solidFill>
                <a:schemeClr val="tx1"/>
              </a:solidFill>
            </a:endParaRPr>
          </a:p>
        </p:txBody>
      </p:sp>
    </p:spTree>
    <p:extLst>
      <p:ext uri="{BB962C8B-B14F-4D97-AF65-F5344CB8AC3E}">
        <p14:creationId xmlns:p14="http://schemas.microsoft.com/office/powerpoint/2010/main" xmlns="" val="346762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99468" y="2564904"/>
            <a:ext cx="4109036" cy="1944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51520" y="2181121"/>
            <a:ext cx="4747948" cy="2862322"/>
          </a:xfrm>
          <a:prstGeom prst="rect">
            <a:avLst/>
          </a:prstGeom>
        </p:spPr>
        <p:txBody>
          <a:bodyPr wrap="square">
            <a:spAutoFit/>
          </a:bodyPr>
          <a:lstStyle/>
          <a:p>
            <a:pPr algn="just"/>
            <a:r>
              <a:rPr lang="en-IN" sz="2000" dirty="0" smtClean="0"/>
              <a:t>Trapezoidal </a:t>
            </a:r>
            <a:r>
              <a:rPr lang="en-IN" sz="2000" dirty="0"/>
              <a:t>flap is formed by two releasing incisions which join a horizontal </a:t>
            </a:r>
            <a:r>
              <a:rPr lang="en-IN" sz="2000" dirty="0" err="1"/>
              <a:t>intrasulcular</a:t>
            </a:r>
            <a:r>
              <a:rPr lang="en-IN" sz="2000" dirty="0"/>
              <a:t> incision at obtuse angles </a:t>
            </a:r>
            <a:endParaRPr lang="en-IN" sz="2000" dirty="0" smtClean="0"/>
          </a:p>
          <a:p>
            <a:endParaRPr lang="en-IN" sz="2000" dirty="0" smtClean="0"/>
          </a:p>
          <a:p>
            <a:r>
              <a:rPr lang="en-IN" sz="2000" dirty="0"/>
              <a:t>Disadvantages </a:t>
            </a:r>
            <a:endParaRPr lang="en-IN" sz="2000" dirty="0" smtClean="0"/>
          </a:p>
          <a:p>
            <a:r>
              <a:rPr lang="en-IN" sz="2000" dirty="0" smtClean="0"/>
              <a:t>• </a:t>
            </a:r>
            <a:r>
              <a:rPr lang="en-IN" sz="2000" dirty="0"/>
              <a:t>Wound healing by secondary intention </a:t>
            </a:r>
            <a:endParaRPr lang="en-IN" sz="2000" dirty="0" smtClean="0"/>
          </a:p>
          <a:p>
            <a:r>
              <a:rPr lang="en-IN" sz="2000" dirty="0" smtClean="0"/>
              <a:t>• </a:t>
            </a:r>
            <a:r>
              <a:rPr lang="en-IN" sz="2000" dirty="0"/>
              <a:t>Pocketing or </a:t>
            </a:r>
            <a:r>
              <a:rPr lang="en-IN" sz="2000" dirty="0" err="1"/>
              <a:t>clefting</a:t>
            </a:r>
            <a:r>
              <a:rPr lang="en-IN" sz="2000" dirty="0"/>
              <a:t> of soft tissue </a:t>
            </a:r>
            <a:endParaRPr lang="en-IN" sz="2000" dirty="0" smtClean="0"/>
          </a:p>
          <a:p>
            <a:pPr algn="just"/>
            <a:r>
              <a:rPr lang="en-IN" sz="2000" dirty="0" smtClean="0"/>
              <a:t>• </a:t>
            </a:r>
            <a:r>
              <a:rPr lang="en-IN" sz="2000" dirty="0"/>
              <a:t>Compromise in blood supply </a:t>
            </a:r>
            <a:endParaRPr lang="en-IN" sz="2000" dirty="0" smtClean="0"/>
          </a:p>
          <a:p>
            <a:r>
              <a:rPr lang="en-IN" sz="2000" dirty="0" smtClean="0"/>
              <a:t>• </a:t>
            </a:r>
            <a:r>
              <a:rPr lang="en-IN" sz="2000" dirty="0"/>
              <a:t>Contraindicated in periradicular surgery</a:t>
            </a:r>
          </a:p>
        </p:txBody>
      </p:sp>
      <p:sp>
        <p:nvSpPr>
          <p:cNvPr id="3" name="Rounded Rectangle 2"/>
          <p:cNvSpPr/>
          <p:nvPr/>
        </p:nvSpPr>
        <p:spPr>
          <a:xfrm>
            <a:off x="3131840" y="404664"/>
            <a:ext cx="2664296" cy="648072"/>
          </a:xfrm>
          <a:prstGeom prst="roundRect">
            <a:avLst/>
          </a:prstGeom>
          <a:solidFill>
            <a:schemeClr val="accent5">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Trapezoidal flap</a:t>
            </a:r>
            <a:endParaRPr lang="en-IN" sz="2800" dirty="0">
              <a:solidFill>
                <a:schemeClr val="tx1"/>
              </a:solidFill>
            </a:endParaRPr>
          </a:p>
        </p:txBody>
      </p:sp>
      <p:sp>
        <p:nvSpPr>
          <p:cNvPr id="5" name="Round Diagonal Corner Rectangle 4"/>
          <p:cNvSpPr/>
          <p:nvPr/>
        </p:nvSpPr>
        <p:spPr>
          <a:xfrm>
            <a:off x="251520" y="1844824"/>
            <a:ext cx="4747948" cy="3960440"/>
          </a:xfrm>
          <a:prstGeom prst="round2Diag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65890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0112" y="188640"/>
            <a:ext cx="3476625"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lowchart: Terminator 2"/>
          <p:cNvSpPr/>
          <p:nvPr/>
        </p:nvSpPr>
        <p:spPr>
          <a:xfrm>
            <a:off x="-36512" y="1268760"/>
            <a:ext cx="6300192" cy="5496669"/>
          </a:xfrm>
          <a:prstGeom prst="flowChartTerminator">
            <a:avLst/>
          </a:prstGeom>
          <a:solidFill>
            <a:srgbClr val="85FFB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solidFill>
                  <a:schemeClr val="tx1"/>
                </a:solidFill>
              </a:rPr>
              <a:t>First </a:t>
            </a:r>
            <a:r>
              <a:rPr lang="en-IN" dirty="0">
                <a:solidFill>
                  <a:schemeClr val="tx1"/>
                </a:solidFill>
              </a:rPr>
              <a:t>given by </a:t>
            </a:r>
            <a:r>
              <a:rPr lang="en-IN" dirty="0" err="1">
                <a:solidFill>
                  <a:schemeClr val="tx1"/>
                </a:solidFill>
              </a:rPr>
              <a:t>Partsch</a:t>
            </a:r>
            <a:r>
              <a:rPr lang="en-IN" dirty="0">
                <a:solidFill>
                  <a:schemeClr val="tx1"/>
                </a:solidFill>
              </a:rPr>
              <a:t>, also known as </a:t>
            </a:r>
            <a:r>
              <a:rPr lang="en-IN" dirty="0" err="1">
                <a:solidFill>
                  <a:schemeClr val="tx1"/>
                </a:solidFill>
              </a:rPr>
              <a:t>Partsch</a:t>
            </a:r>
            <a:r>
              <a:rPr lang="en-IN" dirty="0">
                <a:solidFill>
                  <a:schemeClr val="tx1"/>
                </a:solidFill>
              </a:rPr>
              <a:t> incision. It is formed by a single curved </a:t>
            </a:r>
            <a:r>
              <a:rPr lang="en-IN" dirty="0" smtClean="0">
                <a:solidFill>
                  <a:schemeClr val="tx1"/>
                </a:solidFill>
              </a:rPr>
              <a:t>incision</a:t>
            </a:r>
            <a:r>
              <a:rPr lang="en-IN" dirty="0">
                <a:solidFill>
                  <a:schemeClr val="tx1"/>
                </a:solidFill>
              </a:rPr>
              <a:t> </a:t>
            </a:r>
            <a:r>
              <a:rPr lang="en-IN" dirty="0" smtClean="0">
                <a:solidFill>
                  <a:schemeClr val="tx1"/>
                </a:solidFill>
              </a:rPr>
              <a:t>in the alveolar mucosa &amp; attached gingiva.</a:t>
            </a:r>
          </a:p>
          <a:p>
            <a:endParaRPr lang="en-IN" dirty="0" smtClean="0">
              <a:solidFill>
                <a:schemeClr val="tx1"/>
              </a:solidFill>
            </a:endParaRPr>
          </a:p>
          <a:p>
            <a:r>
              <a:rPr lang="en-IN" dirty="0" smtClean="0">
                <a:solidFill>
                  <a:schemeClr val="tx1"/>
                </a:solidFill>
              </a:rPr>
              <a:t>No </a:t>
            </a:r>
            <a:r>
              <a:rPr lang="en-IN" dirty="0">
                <a:solidFill>
                  <a:schemeClr val="tx1"/>
                </a:solidFill>
              </a:rPr>
              <a:t>primary advantage and it is not preferred in modern endodontic practice because of its numerous disadvantages. </a:t>
            </a:r>
            <a:endParaRPr lang="en-IN" dirty="0" smtClean="0">
              <a:solidFill>
                <a:schemeClr val="tx1"/>
              </a:solidFill>
            </a:endParaRPr>
          </a:p>
          <a:p>
            <a:endParaRPr lang="en-IN" dirty="0">
              <a:solidFill>
                <a:schemeClr val="tx1"/>
              </a:solidFill>
            </a:endParaRPr>
          </a:p>
          <a:p>
            <a:r>
              <a:rPr lang="en-IN" dirty="0" smtClean="0">
                <a:solidFill>
                  <a:schemeClr val="tx1"/>
                </a:solidFill>
              </a:rPr>
              <a:t>Disadvantages </a:t>
            </a:r>
          </a:p>
          <a:p>
            <a:pPr marL="342900" indent="-342900">
              <a:buAutoNum type="arabicPeriod"/>
            </a:pPr>
            <a:r>
              <a:rPr lang="en-IN" dirty="0" smtClean="0">
                <a:solidFill>
                  <a:schemeClr val="tx1"/>
                </a:solidFill>
              </a:rPr>
              <a:t>Limited </a:t>
            </a:r>
            <a:r>
              <a:rPr lang="en-IN" dirty="0">
                <a:solidFill>
                  <a:schemeClr val="tx1"/>
                </a:solidFill>
              </a:rPr>
              <a:t>surgical access </a:t>
            </a:r>
            <a:endParaRPr lang="en-IN" dirty="0" smtClean="0">
              <a:solidFill>
                <a:schemeClr val="tx1"/>
              </a:solidFill>
            </a:endParaRPr>
          </a:p>
          <a:p>
            <a:pPr marL="342900" indent="-342900">
              <a:buAutoNum type="arabicPeriod"/>
            </a:pPr>
            <a:r>
              <a:rPr lang="en-IN" dirty="0" smtClean="0">
                <a:solidFill>
                  <a:schemeClr val="tx1"/>
                </a:solidFill>
              </a:rPr>
              <a:t>Difficult </a:t>
            </a:r>
            <a:r>
              <a:rPr lang="en-IN" dirty="0">
                <a:solidFill>
                  <a:schemeClr val="tx1"/>
                </a:solidFill>
              </a:rPr>
              <a:t>wound closure </a:t>
            </a:r>
            <a:endParaRPr lang="en-IN" dirty="0" smtClean="0">
              <a:solidFill>
                <a:schemeClr val="tx1"/>
              </a:solidFill>
            </a:endParaRPr>
          </a:p>
          <a:p>
            <a:pPr marL="342900" indent="-342900">
              <a:buAutoNum type="arabicPeriod"/>
            </a:pPr>
            <a:r>
              <a:rPr lang="en-IN" dirty="0" smtClean="0">
                <a:solidFill>
                  <a:schemeClr val="tx1"/>
                </a:solidFill>
              </a:rPr>
              <a:t>Poor </a:t>
            </a:r>
            <a:r>
              <a:rPr lang="en-IN" dirty="0">
                <a:solidFill>
                  <a:schemeClr val="tx1"/>
                </a:solidFill>
              </a:rPr>
              <a:t>apical orientation </a:t>
            </a:r>
            <a:endParaRPr lang="en-IN" dirty="0" smtClean="0">
              <a:solidFill>
                <a:schemeClr val="tx1"/>
              </a:solidFill>
            </a:endParaRPr>
          </a:p>
          <a:p>
            <a:pPr marL="342900" indent="-342900">
              <a:buAutoNum type="arabicPeriod"/>
            </a:pPr>
            <a:r>
              <a:rPr lang="en-IN" dirty="0" smtClean="0">
                <a:solidFill>
                  <a:schemeClr val="tx1"/>
                </a:solidFill>
              </a:rPr>
              <a:t>Potential </a:t>
            </a:r>
            <a:r>
              <a:rPr lang="en-IN" dirty="0">
                <a:solidFill>
                  <a:schemeClr val="tx1"/>
                </a:solidFill>
              </a:rPr>
              <a:t>for postsurgical soft tissue defects by incising through tissues unsupported by bone. </a:t>
            </a:r>
            <a:endParaRPr lang="en-IN" dirty="0" smtClean="0">
              <a:solidFill>
                <a:schemeClr val="tx1"/>
              </a:solidFill>
            </a:endParaRPr>
          </a:p>
          <a:p>
            <a:pPr marL="342900" indent="-342900">
              <a:buAutoNum type="arabicPeriod"/>
            </a:pPr>
            <a:r>
              <a:rPr lang="en-IN" dirty="0" smtClean="0">
                <a:solidFill>
                  <a:schemeClr val="tx1"/>
                </a:solidFill>
              </a:rPr>
              <a:t>Maximum </a:t>
            </a:r>
            <a:r>
              <a:rPr lang="en-IN" dirty="0">
                <a:solidFill>
                  <a:schemeClr val="tx1"/>
                </a:solidFill>
              </a:rPr>
              <a:t>disruption of blood supply to un-flapped tissues.</a:t>
            </a:r>
          </a:p>
        </p:txBody>
      </p:sp>
      <p:sp>
        <p:nvSpPr>
          <p:cNvPr id="4" name="Oval 3"/>
          <p:cNvSpPr/>
          <p:nvPr/>
        </p:nvSpPr>
        <p:spPr>
          <a:xfrm>
            <a:off x="971600" y="188640"/>
            <a:ext cx="3384376" cy="648072"/>
          </a:xfrm>
          <a:prstGeom prst="ellipse">
            <a:avLst/>
          </a:prstGeom>
          <a:solidFill>
            <a:schemeClr val="accent5">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Semilunar flap</a:t>
            </a:r>
            <a:endParaRPr lang="en-IN" sz="2800" dirty="0">
              <a:solidFill>
                <a:schemeClr val="tx1"/>
              </a:solidFill>
            </a:endParaRPr>
          </a:p>
        </p:txBody>
      </p:sp>
    </p:spTree>
    <p:extLst>
      <p:ext uri="{BB962C8B-B14F-4D97-AF65-F5344CB8AC3E}">
        <p14:creationId xmlns:p14="http://schemas.microsoft.com/office/powerpoint/2010/main" xmlns="" val="3961748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Terminator 2"/>
          <p:cNvSpPr/>
          <p:nvPr/>
        </p:nvSpPr>
        <p:spPr>
          <a:xfrm>
            <a:off x="2303748" y="203109"/>
            <a:ext cx="3744416" cy="648072"/>
          </a:xfrm>
          <a:prstGeom prst="flowChartTermina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err="1"/>
              <a:t>Ochsenbein-Luebke</a:t>
            </a:r>
            <a:r>
              <a:rPr lang="en-IN" sz="2400" dirty="0"/>
              <a:t> Flap</a:t>
            </a:r>
          </a:p>
        </p:txBody>
      </p:sp>
      <p:sp>
        <p:nvSpPr>
          <p:cNvPr id="4" name="Rounded Rectangle 3"/>
          <p:cNvSpPr/>
          <p:nvPr/>
        </p:nvSpPr>
        <p:spPr>
          <a:xfrm>
            <a:off x="1043608" y="1507096"/>
            <a:ext cx="6264696" cy="48742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IN" sz="2000" dirty="0" smtClean="0">
                <a:solidFill>
                  <a:schemeClr val="tx1"/>
                </a:solidFill>
              </a:rPr>
              <a:t>Modification </a:t>
            </a:r>
            <a:r>
              <a:rPr lang="en-IN" sz="2000" dirty="0">
                <a:solidFill>
                  <a:schemeClr val="tx1"/>
                </a:solidFill>
              </a:rPr>
              <a:t>of the rectangular flap </a:t>
            </a:r>
            <a:endParaRPr lang="en-IN" sz="2000" dirty="0" smtClean="0">
              <a:solidFill>
                <a:schemeClr val="tx1"/>
              </a:solidFill>
            </a:endParaRPr>
          </a:p>
          <a:p>
            <a:pPr marL="285750" indent="-285750">
              <a:buFont typeface="Arial" pitchFamily="34" charset="0"/>
              <a:buChar char="•"/>
            </a:pPr>
            <a:r>
              <a:rPr lang="en-IN" sz="2000" dirty="0">
                <a:solidFill>
                  <a:schemeClr val="tx1"/>
                </a:solidFill>
              </a:rPr>
              <a:t>Flap design—in this scalloped horizontal incision is given in the attached </a:t>
            </a:r>
            <a:r>
              <a:rPr lang="en-IN" sz="2000" dirty="0" smtClean="0">
                <a:solidFill>
                  <a:schemeClr val="tx1"/>
                </a:solidFill>
              </a:rPr>
              <a:t>gingiva </a:t>
            </a:r>
            <a:r>
              <a:rPr lang="en-IN" sz="2000" dirty="0">
                <a:solidFill>
                  <a:schemeClr val="tx1"/>
                </a:solidFill>
              </a:rPr>
              <a:t>which forms two vertical incisions made on each side of surgical </a:t>
            </a:r>
            <a:r>
              <a:rPr lang="en-IN" sz="2000" dirty="0" smtClean="0">
                <a:solidFill>
                  <a:schemeClr val="tx1"/>
                </a:solidFill>
              </a:rPr>
              <a:t>site.</a:t>
            </a:r>
          </a:p>
          <a:p>
            <a:pPr marL="285750" indent="-285750">
              <a:buFont typeface="Arial" pitchFamily="34" charset="0"/>
              <a:buChar char="•"/>
            </a:pPr>
            <a:endParaRPr lang="en-IN" sz="2000" dirty="0">
              <a:solidFill>
                <a:schemeClr val="tx1"/>
              </a:solidFill>
            </a:endParaRPr>
          </a:p>
          <a:p>
            <a:r>
              <a:rPr lang="en-IN" sz="2000" dirty="0">
                <a:solidFill>
                  <a:schemeClr val="tx1"/>
                </a:solidFill>
              </a:rPr>
              <a:t>Advantages </a:t>
            </a:r>
            <a:endParaRPr lang="en-IN" sz="2000" dirty="0" smtClean="0">
              <a:solidFill>
                <a:schemeClr val="tx1"/>
              </a:solidFill>
            </a:endParaRPr>
          </a:p>
          <a:p>
            <a:pPr marL="342900" indent="-342900">
              <a:buAutoNum type="arabicPeriod"/>
            </a:pPr>
            <a:r>
              <a:rPr lang="en-IN" sz="2000" dirty="0" smtClean="0">
                <a:solidFill>
                  <a:schemeClr val="tx1"/>
                </a:solidFill>
              </a:rPr>
              <a:t>Marginal </a:t>
            </a:r>
            <a:r>
              <a:rPr lang="en-IN" sz="2000" dirty="0">
                <a:solidFill>
                  <a:schemeClr val="tx1"/>
                </a:solidFill>
              </a:rPr>
              <a:t>and inter-dental gingiva are not involved </a:t>
            </a:r>
            <a:endParaRPr lang="en-IN" sz="2000" dirty="0" smtClean="0">
              <a:solidFill>
                <a:schemeClr val="tx1"/>
              </a:solidFill>
            </a:endParaRPr>
          </a:p>
          <a:p>
            <a:pPr marL="342900" indent="-342900">
              <a:buAutoNum type="arabicPeriod"/>
            </a:pPr>
            <a:r>
              <a:rPr lang="en-IN" sz="2000" dirty="0" smtClean="0">
                <a:solidFill>
                  <a:schemeClr val="tx1"/>
                </a:solidFill>
              </a:rPr>
              <a:t>Unaltered </a:t>
            </a:r>
            <a:r>
              <a:rPr lang="en-IN" sz="2000" dirty="0">
                <a:solidFill>
                  <a:schemeClr val="tx1"/>
                </a:solidFill>
              </a:rPr>
              <a:t>soft tissue attachment level </a:t>
            </a:r>
            <a:endParaRPr lang="en-IN" sz="2000" dirty="0" smtClean="0">
              <a:solidFill>
                <a:schemeClr val="tx1"/>
              </a:solidFill>
            </a:endParaRPr>
          </a:p>
          <a:p>
            <a:pPr marL="342900" indent="-342900">
              <a:buAutoNum type="arabicPeriod"/>
            </a:pPr>
            <a:r>
              <a:rPr lang="en-IN" sz="2000" dirty="0" err="1" smtClean="0">
                <a:solidFill>
                  <a:schemeClr val="tx1"/>
                </a:solidFill>
              </a:rPr>
              <a:t>Crestal</a:t>
            </a:r>
            <a:r>
              <a:rPr lang="en-IN" sz="2000" dirty="0" smtClean="0">
                <a:solidFill>
                  <a:schemeClr val="tx1"/>
                </a:solidFill>
              </a:rPr>
              <a:t> </a:t>
            </a:r>
            <a:r>
              <a:rPr lang="en-IN" sz="2000" dirty="0">
                <a:solidFill>
                  <a:schemeClr val="tx1"/>
                </a:solidFill>
              </a:rPr>
              <a:t>bone is not exposed </a:t>
            </a:r>
            <a:endParaRPr lang="en-IN" sz="2000" dirty="0" smtClean="0">
              <a:solidFill>
                <a:schemeClr val="tx1"/>
              </a:solidFill>
            </a:endParaRPr>
          </a:p>
          <a:p>
            <a:pPr marL="342900" indent="-342900">
              <a:buAutoNum type="arabicPeriod"/>
            </a:pPr>
            <a:r>
              <a:rPr lang="en-IN" sz="2000" dirty="0" smtClean="0">
                <a:solidFill>
                  <a:schemeClr val="tx1"/>
                </a:solidFill>
              </a:rPr>
              <a:t>Adequate </a:t>
            </a:r>
            <a:r>
              <a:rPr lang="en-IN" sz="2000" dirty="0">
                <a:solidFill>
                  <a:schemeClr val="tx1"/>
                </a:solidFill>
              </a:rPr>
              <a:t>surgical access </a:t>
            </a:r>
            <a:endParaRPr lang="en-IN" sz="2000" dirty="0" smtClean="0">
              <a:solidFill>
                <a:schemeClr val="tx1"/>
              </a:solidFill>
            </a:endParaRPr>
          </a:p>
          <a:p>
            <a:pPr marL="342900" indent="-342900">
              <a:buAutoNum type="arabicPeriod"/>
            </a:pPr>
            <a:r>
              <a:rPr lang="en-IN" sz="2000" dirty="0" smtClean="0">
                <a:solidFill>
                  <a:schemeClr val="tx1"/>
                </a:solidFill>
              </a:rPr>
              <a:t>Good </a:t>
            </a:r>
            <a:r>
              <a:rPr lang="en-IN" sz="2000" dirty="0">
                <a:solidFill>
                  <a:schemeClr val="tx1"/>
                </a:solidFill>
              </a:rPr>
              <a:t>wound healing potential—as compared to semi-lunar flap</a:t>
            </a:r>
          </a:p>
        </p:txBody>
      </p:sp>
    </p:spTree>
    <p:extLst>
      <p:ext uri="{BB962C8B-B14F-4D97-AF65-F5344CB8AC3E}">
        <p14:creationId xmlns:p14="http://schemas.microsoft.com/office/powerpoint/2010/main" xmlns="" val="192363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DEFINITION</a:t>
            </a:r>
            <a:endParaRPr lang="en-IN" dirty="0"/>
          </a:p>
        </p:txBody>
      </p:sp>
      <p:sp>
        <p:nvSpPr>
          <p:cNvPr id="3" name="Content Placeholder 2"/>
          <p:cNvSpPr>
            <a:spLocks noGrp="1"/>
          </p:cNvSpPr>
          <p:nvPr>
            <p:ph idx="1"/>
          </p:nvPr>
        </p:nvSpPr>
        <p:spPr>
          <a:xfrm>
            <a:off x="457200" y="1868760"/>
            <a:ext cx="7620000" cy="4800600"/>
          </a:xfrm>
        </p:spPr>
        <p:txBody>
          <a:bodyPr/>
          <a:lstStyle/>
          <a:p>
            <a:r>
              <a:rPr lang="en-IN" dirty="0" smtClean="0"/>
              <a:t>A surgical procedure related to problem of the pulp less or </a:t>
            </a:r>
            <a:r>
              <a:rPr lang="en-IN" dirty="0" err="1" smtClean="0"/>
              <a:t>periodontally</a:t>
            </a:r>
            <a:r>
              <a:rPr lang="en-IN" dirty="0" smtClean="0"/>
              <a:t> involved tooth, requiring root amputation &amp; endodontic therapy.</a:t>
            </a:r>
          </a:p>
          <a:p>
            <a:pPr marL="114300" indent="0">
              <a:buNone/>
            </a:pPr>
            <a:r>
              <a:rPr lang="en-IN" dirty="0" smtClean="0"/>
              <a:t>                                                                                </a:t>
            </a:r>
            <a:r>
              <a:rPr lang="en-IN" dirty="0" smtClean="0">
                <a:solidFill>
                  <a:srgbClr val="FF0000"/>
                </a:solidFill>
              </a:rPr>
              <a:t> John I Ingle</a:t>
            </a:r>
          </a:p>
          <a:p>
            <a:pPr marL="114300" indent="0">
              <a:buNone/>
            </a:pPr>
            <a:endParaRPr lang="en-IN" dirty="0" smtClean="0"/>
          </a:p>
          <a:p>
            <a:pPr marL="114300" indent="0">
              <a:buNone/>
            </a:pPr>
            <a:endParaRPr lang="en-IN" dirty="0"/>
          </a:p>
          <a:p>
            <a:r>
              <a:rPr lang="en-IN" dirty="0" smtClean="0"/>
              <a:t>Removal of tissues other than the contents of root canal space to retain a tooth with pulpal and/or periapical involvement.</a:t>
            </a:r>
          </a:p>
          <a:p>
            <a:pPr marL="114300" indent="0">
              <a:buNone/>
            </a:pPr>
            <a:r>
              <a:rPr lang="en-IN" dirty="0" smtClean="0"/>
              <a:t>                                                                                </a:t>
            </a:r>
            <a:r>
              <a:rPr lang="en-IN" dirty="0" err="1" smtClean="0">
                <a:solidFill>
                  <a:srgbClr val="FF0000"/>
                </a:solidFill>
              </a:rPr>
              <a:t>Frankil</a:t>
            </a:r>
            <a:r>
              <a:rPr lang="en-IN" dirty="0" smtClean="0">
                <a:solidFill>
                  <a:srgbClr val="FF0000"/>
                </a:solidFill>
              </a:rPr>
              <a:t> </a:t>
            </a:r>
            <a:r>
              <a:rPr lang="en-IN" dirty="0" err="1" smtClean="0">
                <a:solidFill>
                  <a:srgbClr val="FF0000"/>
                </a:solidFill>
              </a:rPr>
              <a:t>Weine</a:t>
            </a:r>
            <a:endParaRPr lang="en-IN" dirty="0">
              <a:solidFill>
                <a:srgbClr val="FF0000"/>
              </a:solidFill>
            </a:endParaRPr>
          </a:p>
        </p:txBody>
      </p:sp>
      <p:sp>
        <p:nvSpPr>
          <p:cNvPr id="4" name="Rectangle 3"/>
          <p:cNvSpPr/>
          <p:nvPr/>
        </p:nvSpPr>
        <p:spPr>
          <a:xfrm>
            <a:off x="611560" y="1700808"/>
            <a:ext cx="7416824" cy="37444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499437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7624" y="980728"/>
            <a:ext cx="6336704" cy="5040560"/>
          </a:xfrm>
          <a:prstGeom prst="roundRect">
            <a:avLst/>
          </a:prstGeom>
          <a:solidFill>
            <a:schemeClr val="accent5">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Indications </a:t>
            </a:r>
          </a:p>
          <a:p>
            <a:pPr marL="342900" indent="-342900">
              <a:buAutoNum type="arabicPeriod"/>
            </a:pPr>
            <a:r>
              <a:rPr lang="en-IN" sz="2000" dirty="0" smtClean="0">
                <a:solidFill>
                  <a:schemeClr val="tx1"/>
                </a:solidFill>
              </a:rPr>
              <a:t>In </a:t>
            </a:r>
            <a:r>
              <a:rPr lang="en-IN" sz="2000" dirty="0">
                <a:solidFill>
                  <a:schemeClr val="tx1"/>
                </a:solidFill>
              </a:rPr>
              <a:t>presence of gingivitis or periodontitis associated with fixed prosthesis. </a:t>
            </a:r>
            <a:endParaRPr lang="en-IN" sz="2000" dirty="0" smtClean="0">
              <a:solidFill>
                <a:schemeClr val="tx1"/>
              </a:solidFill>
            </a:endParaRPr>
          </a:p>
          <a:p>
            <a:pPr marL="342900" indent="-342900">
              <a:buAutoNum type="arabicPeriod"/>
            </a:pPr>
            <a:r>
              <a:rPr lang="en-IN" sz="2000" dirty="0" smtClean="0">
                <a:solidFill>
                  <a:schemeClr val="tx1"/>
                </a:solidFill>
              </a:rPr>
              <a:t>Where </a:t>
            </a:r>
            <a:r>
              <a:rPr lang="en-IN" sz="2000" dirty="0">
                <a:solidFill>
                  <a:schemeClr val="tx1"/>
                </a:solidFill>
              </a:rPr>
              <a:t>bony dehiscence is suspected </a:t>
            </a:r>
            <a:endParaRPr lang="en-IN" sz="2000" dirty="0" smtClean="0">
              <a:solidFill>
                <a:schemeClr val="tx1"/>
              </a:solidFill>
            </a:endParaRPr>
          </a:p>
          <a:p>
            <a:endParaRPr lang="en-IN" sz="2000" dirty="0" smtClean="0">
              <a:solidFill>
                <a:schemeClr val="tx1"/>
              </a:solidFill>
            </a:endParaRPr>
          </a:p>
          <a:p>
            <a:r>
              <a:rPr lang="en-IN" sz="2000" dirty="0" smtClean="0">
                <a:solidFill>
                  <a:schemeClr val="tx1"/>
                </a:solidFill>
              </a:rPr>
              <a:t>Disadvantages </a:t>
            </a:r>
          </a:p>
          <a:p>
            <a:pPr marL="342900" indent="-342900">
              <a:buAutoNum type="arabicPeriod"/>
            </a:pPr>
            <a:r>
              <a:rPr lang="en-IN" sz="2000" dirty="0" smtClean="0">
                <a:solidFill>
                  <a:schemeClr val="tx1"/>
                </a:solidFill>
              </a:rPr>
              <a:t>Disruption </a:t>
            </a:r>
            <a:r>
              <a:rPr lang="en-IN" sz="2000" dirty="0">
                <a:solidFill>
                  <a:schemeClr val="tx1"/>
                </a:solidFill>
              </a:rPr>
              <a:t>of blood supply to un-flapped tissues </a:t>
            </a:r>
            <a:endParaRPr lang="en-IN" sz="2000" dirty="0" smtClean="0">
              <a:solidFill>
                <a:schemeClr val="tx1"/>
              </a:solidFill>
            </a:endParaRPr>
          </a:p>
          <a:p>
            <a:pPr marL="342900" indent="-342900">
              <a:buAutoNum type="arabicPeriod"/>
            </a:pPr>
            <a:r>
              <a:rPr lang="en-IN" sz="2000" dirty="0" smtClean="0">
                <a:solidFill>
                  <a:schemeClr val="tx1"/>
                </a:solidFill>
              </a:rPr>
              <a:t>Flap </a:t>
            </a:r>
            <a:r>
              <a:rPr lang="en-IN" sz="2000" dirty="0">
                <a:solidFill>
                  <a:schemeClr val="tx1"/>
                </a:solidFill>
              </a:rPr>
              <a:t>shrinkage </a:t>
            </a:r>
            <a:endParaRPr lang="en-IN" sz="2000" dirty="0" smtClean="0">
              <a:solidFill>
                <a:schemeClr val="tx1"/>
              </a:solidFill>
            </a:endParaRPr>
          </a:p>
          <a:p>
            <a:pPr marL="342900" indent="-342900">
              <a:buAutoNum type="arabicPeriod"/>
            </a:pPr>
            <a:r>
              <a:rPr lang="en-IN" sz="2000" dirty="0" smtClean="0">
                <a:solidFill>
                  <a:schemeClr val="tx1"/>
                </a:solidFill>
              </a:rPr>
              <a:t>Difficult </a:t>
            </a:r>
            <a:r>
              <a:rPr lang="en-IN" sz="2000" dirty="0">
                <a:solidFill>
                  <a:schemeClr val="tx1"/>
                </a:solidFill>
              </a:rPr>
              <a:t>flap re-approximation and wound closure </a:t>
            </a:r>
            <a:endParaRPr lang="en-IN" sz="2000" dirty="0" smtClean="0">
              <a:solidFill>
                <a:schemeClr val="tx1"/>
              </a:solidFill>
            </a:endParaRPr>
          </a:p>
          <a:p>
            <a:pPr marL="342900" indent="-342900">
              <a:buAutoNum type="arabicPeriod"/>
            </a:pPr>
            <a:r>
              <a:rPr lang="en-IN" sz="2000" dirty="0" smtClean="0">
                <a:solidFill>
                  <a:schemeClr val="tx1"/>
                </a:solidFill>
              </a:rPr>
              <a:t>Untoward </a:t>
            </a:r>
            <a:r>
              <a:rPr lang="en-IN" sz="2000" dirty="0">
                <a:solidFill>
                  <a:schemeClr val="tx1"/>
                </a:solidFill>
              </a:rPr>
              <a:t>postsurgical </a:t>
            </a:r>
            <a:r>
              <a:rPr lang="en-IN" sz="2000" dirty="0" err="1">
                <a:solidFill>
                  <a:schemeClr val="tx1"/>
                </a:solidFill>
              </a:rPr>
              <a:t>sequelae</a:t>
            </a:r>
            <a:r>
              <a:rPr lang="en-IN" sz="2000" dirty="0">
                <a:solidFill>
                  <a:schemeClr val="tx1"/>
                </a:solidFill>
              </a:rPr>
              <a:t> </a:t>
            </a:r>
            <a:endParaRPr lang="en-IN" sz="2000" dirty="0" smtClean="0">
              <a:solidFill>
                <a:schemeClr val="tx1"/>
              </a:solidFill>
            </a:endParaRPr>
          </a:p>
          <a:p>
            <a:pPr marL="342900" indent="-342900">
              <a:buAutoNum type="arabicPeriod"/>
            </a:pPr>
            <a:r>
              <a:rPr lang="en-IN" sz="2000" dirty="0" smtClean="0">
                <a:solidFill>
                  <a:schemeClr val="tx1"/>
                </a:solidFill>
              </a:rPr>
              <a:t>Healing </a:t>
            </a:r>
            <a:r>
              <a:rPr lang="en-IN" sz="2000" dirty="0">
                <a:solidFill>
                  <a:schemeClr val="tx1"/>
                </a:solidFill>
              </a:rPr>
              <a:t>with scar formation </a:t>
            </a:r>
            <a:endParaRPr lang="en-IN" sz="2000" dirty="0" smtClean="0">
              <a:solidFill>
                <a:schemeClr val="tx1"/>
              </a:solidFill>
            </a:endParaRPr>
          </a:p>
          <a:p>
            <a:pPr marL="342900" indent="-342900">
              <a:buAutoNum type="arabicPeriod"/>
            </a:pPr>
            <a:r>
              <a:rPr lang="en-IN" sz="2000" dirty="0" smtClean="0">
                <a:solidFill>
                  <a:schemeClr val="tx1"/>
                </a:solidFill>
              </a:rPr>
              <a:t>Limited </a:t>
            </a:r>
            <a:r>
              <a:rPr lang="en-IN" sz="2000" dirty="0">
                <a:solidFill>
                  <a:schemeClr val="tx1"/>
                </a:solidFill>
              </a:rPr>
              <a:t>apical orientation </a:t>
            </a:r>
            <a:endParaRPr lang="en-IN" sz="2000" dirty="0" smtClean="0">
              <a:solidFill>
                <a:schemeClr val="tx1"/>
              </a:solidFill>
            </a:endParaRPr>
          </a:p>
          <a:p>
            <a:pPr marL="342900" indent="-342900">
              <a:buAutoNum type="arabicPeriod"/>
            </a:pPr>
            <a:r>
              <a:rPr lang="en-IN" sz="2000" dirty="0" smtClean="0">
                <a:solidFill>
                  <a:schemeClr val="tx1"/>
                </a:solidFill>
              </a:rPr>
              <a:t>Limited </a:t>
            </a:r>
            <a:r>
              <a:rPr lang="en-IN" sz="2000" dirty="0">
                <a:solidFill>
                  <a:schemeClr val="tx1"/>
                </a:solidFill>
              </a:rPr>
              <a:t>or no use in mandibular surgery</a:t>
            </a:r>
          </a:p>
        </p:txBody>
      </p:sp>
    </p:spTree>
    <p:extLst>
      <p:ext uri="{BB962C8B-B14F-4D97-AF65-F5344CB8AC3E}">
        <p14:creationId xmlns:p14="http://schemas.microsoft.com/office/powerpoint/2010/main" xmlns="" val="985953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0555" y="186308"/>
            <a:ext cx="6469757" cy="50428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80987" y="5427221"/>
            <a:ext cx="8763000" cy="954107"/>
          </a:xfrm>
          <a:prstGeom prst="rect">
            <a:avLst/>
          </a:prstGeom>
        </p:spPr>
        <p:txBody>
          <a:bodyPr wrap="square">
            <a:spAutoFit/>
          </a:bodyPr>
          <a:lstStyle/>
          <a:p>
            <a:pPr algn="just"/>
            <a:r>
              <a:rPr lang="en-US" sz="1400" dirty="0" smtClean="0"/>
              <a:t>(</a:t>
            </a:r>
            <a:r>
              <a:rPr lang="en-US" sz="1400" dirty="0"/>
              <a:t>a) and (b) Raising a </a:t>
            </a:r>
            <a:r>
              <a:rPr lang="en-US" sz="1400" dirty="0" err="1"/>
              <a:t>Luebke-Ochsenbein</a:t>
            </a:r>
            <a:r>
              <a:rPr lang="en-US" sz="1400" dirty="0"/>
              <a:t> flap: The elevator edge, with its concave surface facing the bone, cleaves the </a:t>
            </a:r>
            <a:r>
              <a:rPr lang="en-US" sz="1400" dirty="0" err="1"/>
              <a:t>periosteum</a:t>
            </a:r>
            <a:r>
              <a:rPr lang="en-US" sz="1400" dirty="0"/>
              <a:t> from the bone apically and laterally until the bone above the lesion is exposed. (c) The periosteal elevator should be moved laterally and apically without losing contact with the bone. (d) The extent of the flap should be sufficient enough to expose bone above, below, and around the lesion. </a:t>
            </a:r>
          </a:p>
        </p:txBody>
      </p:sp>
    </p:spTree>
    <p:extLst>
      <p:ext uri="{BB962C8B-B14F-4D97-AF65-F5344CB8AC3E}">
        <p14:creationId xmlns:p14="http://schemas.microsoft.com/office/powerpoint/2010/main" xmlns="" val="2744619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smtClean="0"/>
              <a:t>Treatment planning for periradicular surgery</a:t>
            </a:r>
            <a:endParaRPr lang="en-IN" sz="3200" dirty="0"/>
          </a:p>
        </p:txBody>
      </p:sp>
      <p:sp>
        <p:nvSpPr>
          <p:cNvPr id="3" name="Content Placeholder 2"/>
          <p:cNvSpPr>
            <a:spLocks noGrp="1"/>
          </p:cNvSpPr>
          <p:nvPr>
            <p:ph idx="1"/>
          </p:nvPr>
        </p:nvSpPr>
        <p:spPr/>
        <p:txBody>
          <a:bodyPr>
            <a:normAutofit lnSpcReduction="10000"/>
          </a:bodyPr>
          <a:lstStyle/>
          <a:p>
            <a:pPr marL="571500" indent="-457200">
              <a:buFont typeface="+mj-lt"/>
              <a:buAutoNum type="arabicPeriod"/>
            </a:pPr>
            <a:r>
              <a:rPr lang="en-IN" dirty="0" err="1" smtClean="0"/>
              <a:t>Presurgical</a:t>
            </a:r>
            <a:r>
              <a:rPr lang="en-IN" dirty="0" smtClean="0"/>
              <a:t> patient management</a:t>
            </a:r>
          </a:p>
          <a:p>
            <a:pPr marL="571500" indent="-457200">
              <a:buFont typeface="+mj-lt"/>
              <a:buAutoNum type="arabicPeriod"/>
            </a:pPr>
            <a:r>
              <a:rPr lang="en-IN" dirty="0" smtClean="0"/>
              <a:t>Need for profound LA &amp; </a:t>
            </a:r>
            <a:r>
              <a:rPr lang="en-IN" dirty="0" err="1" smtClean="0"/>
              <a:t>hemostasis</a:t>
            </a:r>
            <a:endParaRPr lang="en-IN" dirty="0" smtClean="0"/>
          </a:p>
          <a:p>
            <a:pPr marL="571500" indent="-457200">
              <a:buFont typeface="+mj-lt"/>
              <a:buAutoNum type="arabicPeriod"/>
            </a:pPr>
            <a:r>
              <a:rPr lang="en-IN" dirty="0" smtClean="0"/>
              <a:t>Management of soft tissues</a:t>
            </a:r>
          </a:p>
          <a:p>
            <a:pPr marL="571500" indent="-457200">
              <a:buFont typeface="+mj-lt"/>
              <a:buAutoNum type="arabicPeriod"/>
            </a:pPr>
            <a:r>
              <a:rPr lang="en-IN" dirty="0" smtClean="0"/>
              <a:t>Management of hard tissues</a:t>
            </a:r>
          </a:p>
          <a:p>
            <a:pPr marL="571500" indent="-457200">
              <a:buFont typeface="+mj-lt"/>
              <a:buAutoNum type="arabicPeriod"/>
            </a:pPr>
            <a:r>
              <a:rPr lang="en-IN" dirty="0" smtClean="0"/>
              <a:t>Surgical access </a:t>
            </a:r>
          </a:p>
          <a:p>
            <a:pPr marL="571500" indent="-457200">
              <a:buFont typeface="+mj-lt"/>
              <a:buAutoNum type="arabicPeriod"/>
            </a:pPr>
            <a:r>
              <a:rPr lang="en-IN" dirty="0" smtClean="0"/>
              <a:t>Access to root structure</a:t>
            </a:r>
          </a:p>
          <a:p>
            <a:pPr marL="571500" indent="-457200">
              <a:buFont typeface="+mj-lt"/>
              <a:buAutoNum type="arabicPeriod"/>
            </a:pPr>
            <a:r>
              <a:rPr lang="en-IN" dirty="0" smtClean="0"/>
              <a:t>Periradicular curettage</a:t>
            </a:r>
          </a:p>
          <a:p>
            <a:pPr marL="571500" indent="-457200">
              <a:buFont typeface="+mj-lt"/>
              <a:buAutoNum type="arabicPeriod"/>
            </a:pPr>
            <a:r>
              <a:rPr lang="en-IN" dirty="0" smtClean="0"/>
              <a:t>Root end resection</a:t>
            </a:r>
          </a:p>
          <a:p>
            <a:pPr marL="571500" indent="-457200">
              <a:buFont typeface="+mj-lt"/>
              <a:buAutoNum type="arabicPeriod"/>
            </a:pPr>
            <a:r>
              <a:rPr lang="en-IN" dirty="0" smtClean="0"/>
              <a:t>Root end preparation</a:t>
            </a:r>
          </a:p>
          <a:p>
            <a:pPr marL="571500" indent="-457200">
              <a:buFont typeface="+mj-lt"/>
              <a:buAutoNum type="arabicPeriod"/>
            </a:pPr>
            <a:r>
              <a:rPr lang="en-IN" dirty="0" smtClean="0"/>
              <a:t>Root end restoration</a:t>
            </a:r>
          </a:p>
          <a:p>
            <a:pPr marL="571500" indent="-457200">
              <a:buFont typeface="+mj-lt"/>
              <a:buAutoNum type="arabicPeriod"/>
            </a:pPr>
            <a:r>
              <a:rPr lang="en-IN" dirty="0" smtClean="0"/>
              <a:t>Soft tissues repositioning and suturing</a:t>
            </a:r>
          </a:p>
          <a:p>
            <a:pPr marL="571500" indent="-457200">
              <a:buFont typeface="+mj-lt"/>
              <a:buAutoNum type="arabicPeriod"/>
            </a:pPr>
            <a:r>
              <a:rPr lang="en-IN" dirty="0" smtClean="0"/>
              <a:t>Post surgical care</a:t>
            </a:r>
            <a:endParaRPr lang="en-IN" dirty="0"/>
          </a:p>
        </p:txBody>
      </p:sp>
    </p:spTree>
    <p:extLst>
      <p:ext uri="{BB962C8B-B14F-4D97-AF65-F5344CB8AC3E}">
        <p14:creationId xmlns:p14="http://schemas.microsoft.com/office/powerpoint/2010/main" xmlns="" val="3391858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Incision </a:t>
            </a:r>
            <a:endParaRPr lang="en-IN" sz="4000" dirty="0"/>
          </a:p>
        </p:txBody>
      </p:sp>
      <p:sp>
        <p:nvSpPr>
          <p:cNvPr id="3" name="Content Placeholder 2"/>
          <p:cNvSpPr>
            <a:spLocks noGrp="1"/>
          </p:cNvSpPr>
          <p:nvPr>
            <p:ph idx="1"/>
          </p:nvPr>
        </p:nvSpPr>
        <p:spPr/>
        <p:txBody>
          <a:bodyPr/>
          <a:lstStyle/>
          <a:p>
            <a:r>
              <a:rPr lang="en-IN" dirty="0" smtClean="0"/>
              <a:t>Incisions for majority of </a:t>
            </a:r>
            <a:r>
              <a:rPr lang="en-IN" dirty="0" err="1" smtClean="0"/>
              <a:t>mucoperiosteal</a:t>
            </a:r>
            <a:r>
              <a:rPr lang="en-IN" dirty="0" smtClean="0"/>
              <a:t> flaps for periradicular surgery can be accomplished by: </a:t>
            </a:r>
            <a:r>
              <a:rPr lang="en-IN" dirty="0" smtClean="0">
                <a:solidFill>
                  <a:srgbClr val="FF0000"/>
                </a:solidFill>
              </a:rPr>
              <a:t>No 11, No 12, No 15, No 15C</a:t>
            </a:r>
            <a:r>
              <a:rPr lang="en-IN" dirty="0" smtClean="0"/>
              <a:t>, microsurgical blade.</a:t>
            </a:r>
          </a:p>
          <a:p>
            <a:endParaRPr lang="en-IN" dirty="0"/>
          </a:p>
          <a:p>
            <a:r>
              <a:rPr lang="en-IN" dirty="0"/>
              <a:t>The horizontal incision should be made first, followed by the vertical releasing incisions to complete the perimeters of the flap design.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32040" y="4254982"/>
            <a:ext cx="2771006" cy="227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5863" y="4258987"/>
            <a:ext cx="2726531" cy="2266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2081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Flap reflection</a:t>
            </a:r>
            <a:endParaRPr lang="en-IN" sz="4000" dirty="0"/>
          </a:p>
        </p:txBody>
      </p:sp>
      <p:sp>
        <p:nvSpPr>
          <p:cNvPr id="3" name="Content Placeholder 2"/>
          <p:cNvSpPr>
            <a:spLocks noGrp="1"/>
          </p:cNvSpPr>
          <p:nvPr>
            <p:ph idx="1"/>
          </p:nvPr>
        </p:nvSpPr>
        <p:spPr/>
        <p:txBody>
          <a:bodyPr/>
          <a:lstStyle/>
          <a:p>
            <a:r>
              <a:rPr lang="en-IN" dirty="0" smtClean="0"/>
              <a:t>The process of separating soft tissue (gingiva, mucosa &amp; </a:t>
            </a:r>
            <a:r>
              <a:rPr lang="en-IN" dirty="0" err="1" smtClean="0"/>
              <a:t>periosteum</a:t>
            </a:r>
            <a:r>
              <a:rPr lang="en-IN" dirty="0" smtClean="0"/>
              <a:t>) from the surface of alveolar bone.</a:t>
            </a:r>
          </a:p>
          <a:p>
            <a:endParaRPr lang="en-IN" dirty="0" smtClean="0"/>
          </a:p>
          <a:p>
            <a:r>
              <a:rPr lang="en-IN" dirty="0" smtClean="0"/>
              <a:t>This process should begin in the vertical incision a few </a:t>
            </a:r>
            <a:r>
              <a:rPr lang="en-IN" dirty="0" err="1" smtClean="0"/>
              <a:t>millimeters</a:t>
            </a:r>
            <a:r>
              <a:rPr lang="en-IN" dirty="0" smtClean="0"/>
              <a:t> apical to horizontal and vertical incisions.</a:t>
            </a:r>
          </a:p>
          <a:p>
            <a:endParaRPr lang="en-IN" dirty="0"/>
          </a:p>
          <a:p>
            <a:r>
              <a:rPr lang="en-IN" dirty="0" smtClean="0"/>
              <a:t>Periosteal elevators for flap elevation are:</a:t>
            </a:r>
          </a:p>
          <a:p>
            <a:pPr>
              <a:buFontTx/>
              <a:buChar char="-"/>
            </a:pPr>
            <a:r>
              <a:rPr lang="en-IN" dirty="0" smtClean="0"/>
              <a:t>No 1 &amp; No 2</a:t>
            </a:r>
          </a:p>
          <a:p>
            <a:pPr>
              <a:buFontTx/>
              <a:buChar char="-"/>
            </a:pPr>
            <a:r>
              <a:rPr lang="en-IN" dirty="0" smtClean="0"/>
              <a:t>No 9</a:t>
            </a:r>
            <a:endParaRPr lang="en-I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643" y="5085184"/>
            <a:ext cx="2955077" cy="12828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47865" y="4886925"/>
            <a:ext cx="2064186" cy="1481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40152" y="4886925"/>
            <a:ext cx="2140628" cy="1481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6286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Flap retraction</a:t>
            </a:r>
            <a:endParaRPr lang="en-IN" sz="4000" dirty="0"/>
          </a:p>
        </p:txBody>
      </p:sp>
      <p:sp>
        <p:nvSpPr>
          <p:cNvPr id="3" name="Content Placeholder 2"/>
          <p:cNvSpPr>
            <a:spLocks noGrp="1"/>
          </p:cNvSpPr>
          <p:nvPr>
            <p:ph idx="1"/>
          </p:nvPr>
        </p:nvSpPr>
        <p:spPr/>
        <p:txBody>
          <a:bodyPr/>
          <a:lstStyle/>
          <a:p>
            <a:r>
              <a:rPr lang="en-IN" dirty="0" smtClean="0"/>
              <a:t>Process of holding in position the reflected soft tissues.</a:t>
            </a:r>
          </a:p>
          <a:p>
            <a:r>
              <a:rPr lang="en-IN" dirty="0" smtClean="0"/>
              <a:t>Provides visual &amp; operative access.</a:t>
            </a:r>
          </a:p>
          <a:p>
            <a:r>
              <a:rPr lang="en-IN" dirty="0" smtClean="0"/>
              <a:t>Tissue retractor must always rest on solid cortical bone with firm light pressure.</a:t>
            </a:r>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4005064"/>
            <a:ext cx="3827167" cy="1652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3" y="3667125"/>
            <a:ext cx="3026601" cy="2282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3294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510233"/>
            <a:ext cx="3451201" cy="83099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400" b="1" dirty="0" smtClean="0"/>
              <a:t>Hard tissue management </a:t>
            </a:r>
          </a:p>
          <a:p>
            <a:r>
              <a:rPr lang="en-US" sz="2400" b="1" dirty="0"/>
              <a:t> </a:t>
            </a:r>
            <a:r>
              <a:rPr lang="en-US" sz="2400" b="1" dirty="0" smtClean="0"/>
              <a:t>         (Osteotomy)</a:t>
            </a:r>
            <a:endParaRPr lang="en-US" sz="24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0600" y="1132299"/>
            <a:ext cx="2831946" cy="265046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5242" y="1628800"/>
            <a:ext cx="4572000" cy="5324535"/>
          </a:xfrm>
          <a:prstGeom prst="rect">
            <a:avLst/>
          </a:prstGeom>
        </p:spPr>
        <p:txBody>
          <a:bodyPr>
            <a:spAutoFit/>
          </a:bodyPr>
          <a:lstStyle/>
          <a:p>
            <a:pPr marL="285750" indent="-285750" algn="just">
              <a:buFont typeface="Arial" pitchFamily="34" charset="0"/>
              <a:buChar char="•"/>
            </a:pPr>
            <a:r>
              <a:rPr lang="en-IN" sz="2000" dirty="0"/>
              <a:t>I</a:t>
            </a:r>
            <a:r>
              <a:rPr lang="en-IN" sz="2000" dirty="0" smtClean="0"/>
              <a:t>nvolves </a:t>
            </a:r>
            <a:r>
              <a:rPr lang="en-IN" sz="2000" dirty="0"/>
              <a:t>the removal of cortical plate to expose the root end in </a:t>
            </a:r>
            <a:r>
              <a:rPr lang="en-IN" sz="2000" dirty="0" smtClean="0"/>
              <a:t>micro endodontic surgical procedure.</a:t>
            </a:r>
          </a:p>
          <a:p>
            <a:pPr marL="285750" indent="-285750" algn="just">
              <a:buFont typeface="Arial" pitchFamily="34" charset="0"/>
              <a:buChar char="•"/>
            </a:pPr>
            <a:endParaRPr lang="en-US" sz="2000" dirty="0" smtClean="0"/>
          </a:p>
          <a:p>
            <a:pPr marL="285750" indent="-285750" algn="just">
              <a:buFont typeface="Arial" pitchFamily="34" charset="0"/>
              <a:buChar char="•"/>
            </a:pPr>
            <a:r>
              <a:rPr lang="en-US" sz="2000" dirty="0" smtClean="0"/>
              <a:t>Following reflection &amp; retraction of the flap, surgical access must be made through the cortical bone to the roots of the teeth.</a:t>
            </a:r>
          </a:p>
          <a:p>
            <a:pPr marL="285750" indent="-285750" algn="just">
              <a:buFont typeface="Arial" pitchFamily="34" charset="0"/>
              <a:buChar char="•"/>
            </a:pPr>
            <a:endParaRPr lang="en-US" sz="2000" dirty="0"/>
          </a:p>
          <a:p>
            <a:pPr marL="285750" indent="-285750" algn="just">
              <a:buFont typeface="Arial" pitchFamily="34" charset="0"/>
              <a:buChar char="•"/>
            </a:pPr>
            <a:r>
              <a:rPr lang="en-US" sz="2000" dirty="0" smtClean="0"/>
              <a:t>Osteotomy size : traditional endodontic surgery – approximately10mm in diameter.</a:t>
            </a:r>
          </a:p>
          <a:p>
            <a:pPr marL="285750" indent="-285750" algn="just">
              <a:buFont typeface="Arial" pitchFamily="34" charset="0"/>
              <a:buChar char="•"/>
            </a:pPr>
            <a:endParaRPr lang="en-US" sz="2000" dirty="0"/>
          </a:p>
          <a:p>
            <a:pPr marL="285750" indent="-285750" algn="just">
              <a:buFont typeface="Arial" pitchFamily="34" charset="0"/>
              <a:buChar char="•"/>
            </a:pPr>
            <a:r>
              <a:rPr lang="en-US" sz="2000" dirty="0" smtClean="0"/>
              <a:t>The </a:t>
            </a:r>
            <a:r>
              <a:rPr lang="en-US" sz="2000" dirty="0"/>
              <a:t>ideal osteotomy measures 4 mm in diameter allowing a 3 mm ultrasonic tip to move freely within the bone crypt</a:t>
            </a:r>
            <a:r>
              <a:rPr lang="en-US" sz="2000" dirty="0" smtClean="0"/>
              <a:t>.</a:t>
            </a:r>
          </a:p>
          <a:p>
            <a:pPr marL="285750" indent="-285750" algn="just">
              <a:buFont typeface="Arial" pitchFamily="34" charset="0"/>
              <a:buChar char="•"/>
            </a:pP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16573" y="3632201"/>
            <a:ext cx="2582795" cy="243659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86355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496" y="44625"/>
            <a:ext cx="4000577" cy="2556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0266" y="2492896"/>
            <a:ext cx="4685750" cy="954107"/>
          </a:xfrm>
          <a:prstGeom prst="rect">
            <a:avLst/>
          </a:prstGeom>
        </p:spPr>
        <p:txBody>
          <a:bodyPr wrap="square">
            <a:spAutoFit/>
          </a:bodyPr>
          <a:lstStyle/>
          <a:p>
            <a:r>
              <a:rPr lang="en-IN" sz="1400" dirty="0"/>
              <a:t>(a) The size of the osteotomy should be minimal enough to hasten healing while being large enough to microscopically access, examine, explore, and instrument the root apex. (b) An ideal and adequate osteotomy (4 mm in diameter).</a:t>
            </a:r>
          </a:p>
        </p:txBody>
      </p:sp>
      <p:sp>
        <p:nvSpPr>
          <p:cNvPr id="3" name="Rounded Rectangle 2"/>
          <p:cNvSpPr/>
          <p:nvPr/>
        </p:nvSpPr>
        <p:spPr>
          <a:xfrm>
            <a:off x="4644008" y="962727"/>
            <a:ext cx="4320480" cy="4968552"/>
          </a:xfrm>
          <a:prstGeom prst="roundRect">
            <a:avLst/>
          </a:prstGeom>
          <a:solidFill>
            <a:srgbClr val="85FFB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IN" sz="1900" dirty="0">
                <a:solidFill>
                  <a:schemeClr val="tx1"/>
                </a:solidFill>
              </a:rPr>
              <a:t>Cutting of osseous tissue with a </a:t>
            </a:r>
            <a:r>
              <a:rPr lang="en-IN" sz="1900" dirty="0">
                <a:solidFill>
                  <a:srgbClr val="FF0000"/>
                </a:solidFill>
              </a:rPr>
              <a:t>#6 </a:t>
            </a:r>
            <a:r>
              <a:rPr lang="en-IN" sz="1900" dirty="0">
                <a:solidFill>
                  <a:schemeClr val="tx1"/>
                </a:solidFill>
              </a:rPr>
              <a:t>or </a:t>
            </a:r>
            <a:r>
              <a:rPr lang="en-IN" sz="1900" dirty="0">
                <a:solidFill>
                  <a:srgbClr val="FF0000"/>
                </a:solidFill>
              </a:rPr>
              <a:t>#8 round bur </a:t>
            </a:r>
            <a:r>
              <a:rPr lang="en-IN" sz="1900" dirty="0" smtClean="0">
                <a:solidFill>
                  <a:schemeClr val="tx1"/>
                </a:solidFill>
              </a:rPr>
              <a:t>produces </a:t>
            </a:r>
            <a:r>
              <a:rPr lang="en-IN" sz="1900" dirty="0">
                <a:solidFill>
                  <a:schemeClr val="tx1"/>
                </a:solidFill>
              </a:rPr>
              <a:t>less inflammation, results in a smoother cut surface, and a shorter </a:t>
            </a:r>
            <a:r>
              <a:rPr lang="en-IN" sz="1900" dirty="0" smtClean="0">
                <a:solidFill>
                  <a:schemeClr val="tx1"/>
                </a:solidFill>
              </a:rPr>
              <a:t>healing </a:t>
            </a:r>
            <a:r>
              <a:rPr lang="en-IN" sz="1900" dirty="0">
                <a:solidFill>
                  <a:schemeClr val="tx1"/>
                </a:solidFill>
              </a:rPr>
              <a:t>time than when a fissure bur or diamond bur is used</a:t>
            </a:r>
            <a:r>
              <a:rPr lang="en-IN" sz="1900" dirty="0" smtClean="0">
                <a:solidFill>
                  <a:schemeClr val="tx1"/>
                </a:solidFill>
              </a:rPr>
              <a:t>.</a:t>
            </a:r>
          </a:p>
          <a:p>
            <a:pPr marL="285750" indent="-285750">
              <a:buFont typeface="Arial" pitchFamily="34" charset="0"/>
              <a:buChar char="•"/>
            </a:pPr>
            <a:r>
              <a:rPr lang="en-IN" sz="1900" dirty="0">
                <a:solidFill>
                  <a:schemeClr val="tx1"/>
                </a:solidFill>
              </a:rPr>
              <a:t>Light ‘‘brush strokes’’ with short, multiple periods of osseous cutting will maximize cutting efficiency and minimize the generation of frictional heat</a:t>
            </a:r>
            <a:r>
              <a:rPr lang="en-IN" sz="1900" dirty="0" smtClean="0">
                <a:solidFill>
                  <a:schemeClr val="tx1"/>
                </a:solidFill>
              </a:rPr>
              <a:t>.</a:t>
            </a:r>
          </a:p>
          <a:p>
            <a:pPr marL="285750" indent="-285750">
              <a:buFont typeface="Arial" pitchFamily="34" charset="0"/>
              <a:buChar char="•"/>
            </a:pPr>
            <a:r>
              <a:rPr lang="en-IN" sz="1900" dirty="0">
                <a:solidFill>
                  <a:schemeClr val="tx1"/>
                </a:solidFill>
              </a:rPr>
              <a:t>In areas of restricted visibility, the use of a high speed </a:t>
            </a:r>
            <a:r>
              <a:rPr lang="en-IN" sz="1900" dirty="0" err="1">
                <a:solidFill>
                  <a:schemeClr val="tx1"/>
                </a:solidFill>
              </a:rPr>
              <a:t>handpiece</a:t>
            </a:r>
            <a:r>
              <a:rPr lang="en-IN" sz="1900" dirty="0">
                <a:solidFill>
                  <a:schemeClr val="tx1"/>
                </a:solidFill>
              </a:rPr>
              <a:t> with a </a:t>
            </a:r>
            <a:r>
              <a:rPr lang="en-IN" sz="1900" dirty="0" smtClean="0">
                <a:solidFill>
                  <a:schemeClr val="tx1"/>
                </a:solidFill>
              </a:rPr>
              <a:t>45⁰ </a:t>
            </a:r>
            <a:r>
              <a:rPr lang="en-IN" sz="1900" dirty="0">
                <a:solidFill>
                  <a:schemeClr val="tx1"/>
                </a:solidFill>
              </a:rPr>
              <a:t>angled head significantly increases visibility.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1628" y="3653021"/>
            <a:ext cx="2808312" cy="2104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07504" y="5757422"/>
            <a:ext cx="4248472" cy="1077218"/>
          </a:xfrm>
          <a:prstGeom prst="rect">
            <a:avLst/>
          </a:prstGeom>
        </p:spPr>
        <p:txBody>
          <a:bodyPr wrap="square">
            <a:spAutoFit/>
          </a:bodyPr>
          <a:lstStyle/>
          <a:p>
            <a:r>
              <a:rPr lang="en-IN" sz="1600" dirty="0"/>
              <a:t>Burs for gaining access to the bony crypt and for resection of the root apex (From left to right: No. 4 round bur; No. 6 round bur; No. 8 round bur; No. 57 fissure bur; multi-purpose </a:t>
            </a:r>
            <a:r>
              <a:rPr lang="en-IN" sz="1600" dirty="0" smtClean="0"/>
              <a:t>bur)</a:t>
            </a:r>
            <a:endParaRPr lang="en-IN" sz="1600" dirty="0"/>
          </a:p>
        </p:txBody>
      </p:sp>
    </p:spTree>
    <p:extLst>
      <p:ext uri="{BB962C8B-B14F-4D97-AF65-F5344CB8AC3E}">
        <p14:creationId xmlns:p14="http://schemas.microsoft.com/office/powerpoint/2010/main" xmlns="" val="224593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9975" y="836712"/>
            <a:ext cx="8630497" cy="2558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059832" y="116632"/>
            <a:ext cx="2744854" cy="461665"/>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b="1" dirty="0" err="1"/>
              <a:t>Periapical</a:t>
            </a:r>
            <a:r>
              <a:rPr lang="en-US" sz="2400" b="1" dirty="0"/>
              <a:t> Curettage</a:t>
            </a:r>
          </a:p>
        </p:txBody>
      </p:sp>
      <p:sp>
        <p:nvSpPr>
          <p:cNvPr id="3" name="Rectangle 2"/>
          <p:cNvSpPr/>
          <p:nvPr/>
        </p:nvSpPr>
        <p:spPr>
          <a:xfrm>
            <a:off x="630382" y="3356992"/>
            <a:ext cx="7904018" cy="523220"/>
          </a:xfrm>
          <a:prstGeom prst="rect">
            <a:avLst/>
          </a:prstGeom>
        </p:spPr>
        <p:txBody>
          <a:bodyPr wrap="square">
            <a:spAutoFit/>
          </a:bodyPr>
          <a:lstStyle/>
          <a:p>
            <a:r>
              <a:rPr lang="en-US" sz="1400" dirty="0"/>
              <a:t>A. Injection of local anesthetic into the </a:t>
            </a:r>
            <a:r>
              <a:rPr lang="en-US" sz="1400" dirty="0" err="1"/>
              <a:t>periapical</a:t>
            </a:r>
            <a:r>
              <a:rPr lang="en-US" sz="1400" dirty="0"/>
              <a:t> lesion. B. Peeling away the lesion with an explorer. C. Removal of </a:t>
            </a:r>
            <a:r>
              <a:rPr lang="en-US" sz="1400" dirty="0" err="1"/>
              <a:t>periapical</a:t>
            </a:r>
            <a:r>
              <a:rPr lang="en-US" sz="1400" dirty="0"/>
              <a:t> lesion with a curette.</a:t>
            </a:r>
          </a:p>
        </p:txBody>
      </p:sp>
      <p:sp>
        <p:nvSpPr>
          <p:cNvPr id="4" name="Rectangle 3"/>
          <p:cNvSpPr/>
          <p:nvPr/>
        </p:nvSpPr>
        <p:spPr>
          <a:xfrm>
            <a:off x="107504" y="3933056"/>
            <a:ext cx="6768752" cy="2852936"/>
          </a:xfrm>
          <a:prstGeom prst="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en-IN" sz="1900" dirty="0" smtClean="0">
                <a:solidFill>
                  <a:schemeClr val="tx1"/>
                </a:solidFill>
              </a:rPr>
              <a:t>A surgical procedure to remove diseased or reactive tissue from alveolar bone in periradicular or lateral region surrounding a </a:t>
            </a:r>
            <a:r>
              <a:rPr lang="en-IN" sz="1900" dirty="0" err="1" smtClean="0">
                <a:solidFill>
                  <a:schemeClr val="tx1"/>
                </a:solidFill>
              </a:rPr>
              <a:t>pulpless</a:t>
            </a:r>
            <a:r>
              <a:rPr lang="en-IN" sz="1900" dirty="0" smtClean="0">
                <a:solidFill>
                  <a:schemeClr val="tx1"/>
                </a:solidFill>
              </a:rPr>
              <a:t> tooth.</a:t>
            </a:r>
          </a:p>
          <a:p>
            <a:pPr marL="285750" indent="-285750">
              <a:buFont typeface="Wingdings" pitchFamily="2" charset="2"/>
              <a:buChar char="ü"/>
            </a:pPr>
            <a:r>
              <a:rPr lang="en-IN" sz="1900" dirty="0" smtClean="0">
                <a:solidFill>
                  <a:schemeClr val="tx1"/>
                </a:solidFill>
              </a:rPr>
              <a:t>Curetted </a:t>
            </a:r>
            <a:r>
              <a:rPr lang="en-IN" sz="1900" dirty="0">
                <a:solidFill>
                  <a:schemeClr val="tx1"/>
                </a:solidFill>
              </a:rPr>
              <a:t>with </a:t>
            </a:r>
            <a:r>
              <a:rPr lang="en-IN" sz="1900" dirty="0" err="1">
                <a:solidFill>
                  <a:schemeClr val="tx1"/>
                </a:solidFill>
              </a:rPr>
              <a:t>Molts</a:t>
            </a:r>
            <a:r>
              <a:rPr lang="en-IN" sz="1900" dirty="0">
                <a:solidFill>
                  <a:schemeClr val="tx1"/>
                </a:solidFill>
              </a:rPr>
              <a:t> curette no. </a:t>
            </a:r>
            <a:r>
              <a:rPr lang="en-IN" sz="1900" dirty="0" smtClean="0">
                <a:solidFill>
                  <a:schemeClr val="tx1"/>
                </a:solidFill>
              </a:rPr>
              <a:t>2–4.</a:t>
            </a:r>
          </a:p>
          <a:p>
            <a:pPr marL="285750" indent="-285750">
              <a:buFont typeface="Wingdings" pitchFamily="2" charset="2"/>
              <a:buChar char="ü"/>
            </a:pPr>
            <a:r>
              <a:rPr lang="en-IN" sz="1900" dirty="0" smtClean="0">
                <a:solidFill>
                  <a:schemeClr val="tx1"/>
                </a:solidFill>
              </a:rPr>
              <a:t>Alternatively</a:t>
            </a:r>
            <a:r>
              <a:rPr lang="en-IN" sz="1900" dirty="0">
                <a:solidFill>
                  <a:schemeClr val="tx1"/>
                </a:solidFill>
              </a:rPr>
              <a:t>, </a:t>
            </a:r>
            <a:r>
              <a:rPr lang="en-IN" sz="1900" dirty="0" err="1">
                <a:solidFill>
                  <a:schemeClr val="tx1"/>
                </a:solidFill>
              </a:rPr>
              <a:t>Jaquette</a:t>
            </a:r>
            <a:r>
              <a:rPr lang="en-IN" sz="1900" dirty="0">
                <a:solidFill>
                  <a:schemeClr val="tx1"/>
                </a:solidFill>
              </a:rPr>
              <a:t> 34–35 curette can be used to completely remove the granular tissue or cystic </a:t>
            </a:r>
            <a:r>
              <a:rPr lang="en-IN" sz="1900" dirty="0" err="1">
                <a:solidFill>
                  <a:schemeClr val="tx1"/>
                </a:solidFill>
              </a:rPr>
              <a:t>pathosis</a:t>
            </a:r>
            <a:r>
              <a:rPr lang="en-IN" sz="1900" dirty="0">
                <a:solidFill>
                  <a:schemeClr val="tx1"/>
                </a:solidFill>
              </a:rPr>
              <a:t> with cystic lining</a:t>
            </a:r>
            <a:r>
              <a:rPr lang="en-IN" sz="1900" dirty="0" smtClean="0">
                <a:solidFill>
                  <a:schemeClr val="tx1"/>
                </a:solidFill>
              </a:rPr>
              <a:t>.</a:t>
            </a:r>
          </a:p>
          <a:p>
            <a:pPr marL="285750" indent="-285750">
              <a:buFont typeface="Wingdings" pitchFamily="2" charset="2"/>
              <a:buChar char="ü"/>
            </a:pPr>
            <a:r>
              <a:rPr lang="en-IN" sz="1900" dirty="0">
                <a:solidFill>
                  <a:schemeClr val="tx1"/>
                </a:solidFill>
              </a:rPr>
              <a:t>The granulation tissue is curetted out from the palatal or lingual aspect of the root tip also</a:t>
            </a:r>
            <a:r>
              <a:rPr lang="en-IN" sz="1900" dirty="0" smtClean="0">
                <a:solidFill>
                  <a:schemeClr val="tx1"/>
                </a:solidFill>
              </a:rPr>
              <a:t>.</a:t>
            </a:r>
          </a:p>
          <a:p>
            <a:pPr marL="285750" indent="-285750">
              <a:buFont typeface="Wingdings" pitchFamily="2" charset="2"/>
              <a:buChar char="ü"/>
            </a:pPr>
            <a:r>
              <a:rPr lang="en-IN" sz="1900" dirty="0" err="1" smtClean="0">
                <a:solidFill>
                  <a:schemeClr val="tx1"/>
                </a:solidFill>
              </a:rPr>
              <a:t>Hemostasis</a:t>
            </a:r>
            <a:r>
              <a:rPr lang="en-IN" sz="1900" dirty="0" smtClean="0">
                <a:solidFill>
                  <a:schemeClr val="tx1"/>
                </a:solidFill>
              </a:rPr>
              <a:t> </a:t>
            </a:r>
            <a:r>
              <a:rPr lang="en-IN" sz="1900" dirty="0">
                <a:solidFill>
                  <a:schemeClr val="tx1"/>
                </a:solidFill>
              </a:rPr>
              <a:t>has to be achieved.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48264" y="4293096"/>
            <a:ext cx="2120116" cy="1584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6204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7620000" cy="5132040"/>
          </a:xfrm>
        </p:spPr>
        <p:txBody>
          <a:bodyPr>
            <a:normAutofit fontScale="92500" lnSpcReduction="20000"/>
          </a:bodyPr>
          <a:lstStyle/>
          <a:p>
            <a:pPr>
              <a:buFont typeface="Wingdings" pitchFamily="2" charset="2"/>
              <a:buChar char="Ø"/>
            </a:pPr>
            <a:r>
              <a:rPr lang="en-IN" dirty="0"/>
              <a:t>When endodontic surgery is performed in the area around a root apex, root-end </a:t>
            </a:r>
            <a:r>
              <a:rPr lang="en-IN" dirty="0" smtClean="0"/>
              <a:t>resection is </a:t>
            </a:r>
            <a:r>
              <a:rPr lang="en-IN" dirty="0"/>
              <a:t>almost always a component of the surgical procedure</a:t>
            </a:r>
            <a:r>
              <a:rPr lang="en-IN" dirty="0" smtClean="0"/>
              <a:t>.</a:t>
            </a:r>
          </a:p>
          <a:p>
            <a:pPr>
              <a:buFont typeface="Wingdings" pitchFamily="2" charset="2"/>
              <a:buChar char="Ø"/>
            </a:pPr>
            <a:endParaRPr lang="en-IN" dirty="0" smtClean="0"/>
          </a:p>
          <a:p>
            <a:pPr>
              <a:buFont typeface="Wingdings" pitchFamily="2" charset="2"/>
              <a:buChar char="Ø"/>
            </a:pPr>
            <a:r>
              <a:rPr lang="en-IN" dirty="0" smtClean="0"/>
              <a:t>Indications </a:t>
            </a:r>
          </a:p>
          <a:p>
            <a:r>
              <a:rPr lang="en-IN" dirty="0" smtClean="0"/>
              <a:t>Eliminating </a:t>
            </a:r>
          </a:p>
          <a:p>
            <a:pPr marL="114300" indent="0">
              <a:buNone/>
            </a:pPr>
            <a:r>
              <a:rPr lang="en-IN" dirty="0"/>
              <a:t> </a:t>
            </a:r>
            <a:r>
              <a:rPr lang="en-IN" dirty="0" smtClean="0"/>
              <a:t>- Anatomical variations</a:t>
            </a:r>
          </a:p>
          <a:p>
            <a:pPr marL="114300" indent="0">
              <a:buNone/>
            </a:pPr>
            <a:r>
              <a:rPr lang="en-IN" dirty="0"/>
              <a:t> </a:t>
            </a:r>
            <a:r>
              <a:rPr lang="en-IN" dirty="0" smtClean="0"/>
              <a:t>- Ledges</a:t>
            </a:r>
          </a:p>
          <a:p>
            <a:pPr marL="114300" indent="0">
              <a:buNone/>
            </a:pPr>
            <a:r>
              <a:rPr lang="en-IN" dirty="0"/>
              <a:t> </a:t>
            </a:r>
            <a:r>
              <a:rPr lang="en-IN" dirty="0" smtClean="0"/>
              <a:t>- Canal obstructions</a:t>
            </a:r>
          </a:p>
          <a:p>
            <a:pPr marL="114300" indent="0">
              <a:buNone/>
            </a:pPr>
            <a:r>
              <a:rPr lang="en-IN" dirty="0"/>
              <a:t> </a:t>
            </a:r>
            <a:r>
              <a:rPr lang="en-IN" dirty="0" smtClean="0"/>
              <a:t>- </a:t>
            </a:r>
            <a:r>
              <a:rPr lang="en-IN" dirty="0" err="1" smtClean="0"/>
              <a:t>Resorptive</a:t>
            </a:r>
            <a:r>
              <a:rPr lang="en-IN" dirty="0" smtClean="0"/>
              <a:t> defects</a:t>
            </a:r>
          </a:p>
          <a:p>
            <a:pPr marL="114300" indent="0">
              <a:buNone/>
            </a:pPr>
            <a:r>
              <a:rPr lang="en-IN" dirty="0"/>
              <a:t> </a:t>
            </a:r>
            <a:r>
              <a:rPr lang="en-IN" dirty="0" smtClean="0"/>
              <a:t>- Perforation defects</a:t>
            </a:r>
          </a:p>
          <a:p>
            <a:pPr marL="114300" indent="0">
              <a:buNone/>
            </a:pPr>
            <a:r>
              <a:rPr lang="en-IN" dirty="0"/>
              <a:t> </a:t>
            </a:r>
            <a:r>
              <a:rPr lang="en-IN" dirty="0" smtClean="0"/>
              <a:t>- Separated instruments</a:t>
            </a:r>
          </a:p>
          <a:p>
            <a:r>
              <a:rPr lang="en-IN" dirty="0" smtClean="0"/>
              <a:t>Visualize the seal created by </a:t>
            </a:r>
            <a:r>
              <a:rPr lang="en-IN" dirty="0" err="1" smtClean="0"/>
              <a:t>orthograde</a:t>
            </a:r>
            <a:r>
              <a:rPr lang="en-IN" dirty="0" smtClean="0"/>
              <a:t> treatment &amp; need for root-end seal.</a:t>
            </a:r>
          </a:p>
          <a:p>
            <a:r>
              <a:rPr lang="en-IN" dirty="0" smtClean="0"/>
              <a:t>Gain access to pathological tissue trapped along lingual surface of root.</a:t>
            </a:r>
          </a:p>
        </p:txBody>
      </p:sp>
      <p:sp>
        <p:nvSpPr>
          <p:cNvPr id="5" name="Flowchart: Alternate Process 4"/>
          <p:cNvSpPr/>
          <p:nvPr/>
        </p:nvSpPr>
        <p:spPr>
          <a:xfrm>
            <a:off x="1979712" y="188640"/>
            <a:ext cx="4032448" cy="648072"/>
          </a:xfrm>
          <a:prstGeom prst="flowChartAlternateProcess">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600" dirty="0" smtClean="0">
                <a:solidFill>
                  <a:schemeClr val="tx1"/>
                </a:solidFill>
              </a:rPr>
              <a:t>Root end resection</a:t>
            </a:r>
            <a:endParaRPr lang="en-IN" sz="3600" dirty="0">
              <a:solidFill>
                <a:schemeClr val="tx1"/>
              </a:solidFill>
            </a:endParaRPr>
          </a:p>
        </p:txBody>
      </p:sp>
    </p:spTree>
    <p:extLst>
      <p:ext uri="{BB962C8B-B14F-4D97-AF65-F5344CB8AC3E}">
        <p14:creationId xmlns:p14="http://schemas.microsoft.com/office/powerpoint/2010/main" xmlns="" val="160554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40" y="274638"/>
            <a:ext cx="6707088" cy="1143000"/>
          </a:xfrm>
        </p:spPr>
        <p:txBody>
          <a:bodyPr/>
          <a:lstStyle/>
          <a:p>
            <a:r>
              <a:rPr lang="en-IN" dirty="0" smtClean="0"/>
              <a:t>OBJECTIVES &amp; RATIONALE</a:t>
            </a:r>
            <a:endParaRPr lang="en-IN" dirty="0"/>
          </a:p>
        </p:txBody>
      </p:sp>
      <p:sp>
        <p:nvSpPr>
          <p:cNvPr id="4" name="Rounded Rectangle 3"/>
          <p:cNvSpPr/>
          <p:nvPr/>
        </p:nvSpPr>
        <p:spPr>
          <a:xfrm>
            <a:off x="683568" y="1700808"/>
            <a:ext cx="6912768" cy="4536504"/>
          </a:xfrm>
          <a:prstGeom prst="round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q"/>
            </a:pPr>
            <a:r>
              <a:rPr lang="en-IN" sz="2000" dirty="0" smtClean="0">
                <a:solidFill>
                  <a:srgbClr val="FF0000"/>
                </a:solidFill>
              </a:rPr>
              <a:t>Curettage</a:t>
            </a:r>
            <a:r>
              <a:rPr lang="en-IN" sz="2000" dirty="0" smtClean="0">
                <a:solidFill>
                  <a:schemeClr val="tx1"/>
                </a:solidFill>
              </a:rPr>
              <a:t>: Effective curettage of the pathologically affected periradicular tissue which cannot be accessed in an </a:t>
            </a:r>
            <a:r>
              <a:rPr lang="en-IN" sz="2000" dirty="0" err="1" smtClean="0">
                <a:solidFill>
                  <a:schemeClr val="tx1"/>
                </a:solidFill>
              </a:rPr>
              <a:t>ortho</a:t>
            </a:r>
            <a:r>
              <a:rPr lang="en-IN" sz="2000" dirty="0" smtClean="0">
                <a:solidFill>
                  <a:schemeClr val="tx1"/>
                </a:solidFill>
              </a:rPr>
              <a:t> grade approach. This includes therapy-resistant granuloma, true cysts, and foreign body reactions.</a:t>
            </a:r>
          </a:p>
          <a:p>
            <a:pPr marL="285750" indent="-285750" algn="just">
              <a:buFont typeface="Wingdings" pitchFamily="2" charset="2"/>
              <a:buChar char="q"/>
            </a:pPr>
            <a:endParaRPr lang="en-IN" sz="2000" dirty="0" smtClean="0">
              <a:solidFill>
                <a:schemeClr val="tx1"/>
              </a:solidFill>
            </a:endParaRPr>
          </a:p>
          <a:p>
            <a:pPr marL="285750" indent="-285750" algn="just">
              <a:buFont typeface="Wingdings" pitchFamily="2" charset="2"/>
              <a:buChar char="q"/>
            </a:pPr>
            <a:r>
              <a:rPr lang="en-IN" sz="2000" dirty="0" smtClean="0">
                <a:solidFill>
                  <a:srgbClr val="00B050"/>
                </a:solidFill>
              </a:rPr>
              <a:t>Resection</a:t>
            </a:r>
            <a:r>
              <a:rPr lang="en-IN" sz="2000" dirty="0" smtClean="0">
                <a:solidFill>
                  <a:schemeClr val="tx1"/>
                </a:solidFill>
              </a:rPr>
              <a:t>: Surgical resection of root apex in cases where the apical ramifications cannot be eliminated in a nonsurgical endodontic treatment or surgical resection of a root in cases of poor periodontal support.</a:t>
            </a:r>
          </a:p>
          <a:p>
            <a:pPr algn="just"/>
            <a:endParaRPr lang="en-IN" sz="2000" dirty="0" smtClean="0">
              <a:solidFill>
                <a:schemeClr val="tx1"/>
              </a:solidFill>
            </a:endParaRPr>
          </a:p>
          <a:p>
            <a:pPr marL="285750" indent="-285750" algn="just">
              <a:buFont typeface="Wingdings" pitchFamily="2" charset="2"/>
              <a:buChar char="q"/>
            </a:pPr>
            <a:r>
              <a:rPr lang="en-IN" sz="2000" dirty="0" smtClean="0">
                <a:solidFill>
                  <a:srgbClr val="7030A0"/>
                </a:solidFill>
              </a:rPr>
              <a:t>Inspection</a:t>
            </a:r>
            <a:r>
              <a:rPr lang="en-IN" sz="2000" dirty="0" smtClean="0">
                <a:solidFill>
                  <a:schemeClr val="tx1"/>
                </a:solidFill>
              </a:rPr>
              <a:t>: Inspection of the periradicular area to ascertain causes of failure, inspection of isthmus, and trace accessory canals in nonsurgical endodontic cases that are clinically failing.</a:t>
            </a:r>
            <a:endParaRPr lang="en-IN" sz="2000" dirty="0">
              <a:solidFill>
                <a:schemeClr val="tx1"/>
              </a:solidFill>
            </a:endParaRPr>
          </a:p>
        </p:txBody>
      </p:sp>
    </p:spTree>
    <p:extLst>
      <p:ext uri="{BB962C8B-B14F-4D97-AF65-F5344CB8AC3E}">
        <p14:creationId xmlns:p14="http://schemas.microsoft.com/office/powerpoint/2010/main" xmlns="" val="927054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51720" y="161078"/>
            <a:ext cx="3096344" cy="576064"/>
          </a:xfrm>
          <a:prstGeom prst="ellipse">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dirty="0" smtClean="0">
                <a:solidFill>
                  <a:schemeClr val="tx1"/>
                </a:solidFill>
              </a:rPr>
              <a:t>Instruments</a:t>
            </a:r>
            <a:r>
              <a:rPr lang="en-IN" dirty="0" smtClean="0">
                <a:solidFill>
                  <a:schemeClr val="tx1"/>
                </a:solidFill>
              </a:rPr>
              <a:t> </a:t>
            </a:r>
            <a:endParaRPr lang="en-IN" dirty="0">
              <a:solidFill>
                <a:schemeClr val="tx1"/>
              </a:solidFill>
            </a:endParaRPr>
          </a:p>
        </p:txBody>
      </p:sp>
      <p:sp>
        <p:nvSpPr>
          <p:cNvPr id="5" name="Rounded Rectangle 4"/>
          <p:cNvSpPr/>
          <p:nvPr/>
        </p:nvSpPr>
        <p:spPr>
          <a:xfrm>
            <a:off x="395536" y="1052736"/>
            <a:ext cx="7560840" cy="1224136"/>
          </a:xfrm>
          <a:prstGeom prst="round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solidFill>
                  <a:schemeClr val="tx1"/>
                </a:solidFill>
              </a:rPr>
              <a:t>Ingle et al recommended the root end resection is best accomplished by </a:t>
            </a:r>
            <a:r>
              <a:rPr lang="en-IN" dirty="0" smtClean="0">
                <a:solidFill>
                  <a:srgbClr val="00B050"/>
                </a:solidFill>
              </a:rPr>
              <a:t>No.702 tapered fissure bur </a:t>
            </a:r>
            <a:r>
              <a:rPr lang="en-IN" dirty="0" smtClean="0">
                <a:solidFill>
                  <a:schemeClr val="tx1"/>
                </a:solidFill>
              </a:rPr>
              <a:t>or </a:t>
            </a:r>
            <a:r>
              <a:rPr lang="en-IN" dirty="0" smtClean="0">
                <a:solidFill>
                  <a:srgbClr val="00B050"/>
                </a:solidFill>
              </a:rPr>
              <a:t>No.6 </a:t>
            </a:r>
            <a:r>
              <a:rPr lang="en-IN" dirty="0" smtClean="0">
                <a:solidFill>
                  <a:schemeClr val="tx1"/>
                </a:solidFill>
              </a:rPr>
              <a:t>or </a:t>
            </a:r>
            <a:r>
              <a:rPr lang="en-IN" dirty="0" smtClean="0">
                <a:solidFill>
                  <a:srgbClr val="00B050"/>
                </a:solidFill>
              </a:rPr>
              <a:t>No.8</a:t>
            </a:r>
            <a:r>
              <a:rPr lang="en-IN" dirty="0" smtClean="0">
                <a:solidFill>
                  <a:schemeClr val="tx1"/>
                </a:solidFill>
              </a:rPr>
              <a:t> round bur in a slow speed hand piece.</a:t>
            </a:r>
            <a:endParaRPr lang="en-IN"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95736" y="2564904"/>
            <a:ext cx="3516618" cy="1229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827584" y="4365104"/>
            <a:ext cx="6912768" cy="15841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solidFill>
                  <a:schemeClr val="tx1"/>
                </a:solidFill>
              </a:rPr>
              <a:t>Lasers :</a:t>
            </a:r>
          </a:p>
          <a:p>
            <a:pPr marL="285750" indent="-285750">
              <a:buFont typeface="Wingdings" pitchFamily="2" charset="2"/>
              <a:buChar char="ü"/>
            </a:pPr>
            <a:r>
              <a:rPr lang="en-IN" dirty="0" err="1" smtClean="0">
                <a:solidFill>
                  <a:srgbClr val="FF0000"/>
                </a:solidFill>
              </a:rPr>
              <a:t>Er:YAG</a:t>
            </a:r>
            <a:r>
              <a:rPr lang="en-IN" dirty="0" smtClean="0">
                <a:solidFill>
                  <a:schemeClr val="tx1"/>
                </a:solidFill>
              </a:rPr>
              <a:t> – smooth, clean, resected surfaces free of any thermal damage </a:t>
            </a:r>
          </a:p>
          <a:p>
            <a:pPr marL="285750" indent="-285750">
              <a:buFont typeface="Wingdings" pitchFamily="2" charset="2"/>
              <a:buChar char="ü"/>
            </a:pPr>
            <a:r>
              <a:rPr lang="en-IN" dirty="0" smtClean="0">
                <a:solidFill>
                  <a:srgbClr val="FF0000"/>
                </a:solidFill>
              </a:rPr>
              <a:t>CO₂ laser </a:t>
            </a:r>
            <a:r>
              <a:rPr lang="en-IN" dirty="0" smtClean="0">
                <a:solidFill>
                  <a:schemeClr val="tx1"/>
                </a:solidFill>
              </a:rPr>
              <a:t>– optimally prepares the resected root end surface to receive a root-end filling.</a:t>
            </a:r>
            <a:endParaRPr lang="en-IN" dirty="0">
              <a:solidFill>
                <a:schemeClr val="tx1"/>
              </a:solidFill>
            </a:endParaRPr>
          </a:p>
        </p:txBody>
      </p:sp>
    </p:spTree>
    <p:extLst>
      <p:ext uri="{BB962C8B-B14F-4D97-AF65-F5344CB8AC3E}">
        <p14:creationId xmlns:p14="http://schemas.microsoft.com/office/powerpoint/2010/main" xmlns="" val="3109211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836712"/>
            <a:ext cx="7704856" cy="4608512"/>
          </a:xfrm>
          <a:prstGeom prst="rect">
            <a:avLst/>
          </a:prstGeom>
          <a:solidFill>
            <a:srgbClr val="AFEDC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rgbClr val="FF0000"/>
                </a:solidFill>
              </a:rPr>
              <a:t>Rationale for laser use in endodontic periradicular surgery includes:</a:t>
            </a:r>
          </a:p>
          <a:p>
            <a:pPr marL="457200" indent="-457200">
              <a:buFont typeface="Wingdings" pitchFamily="2" charset="2"/>
              <a:buChar char="ü"/>
            </a:pPr>
            <a:r>
              <a:rPr lang="en-IN" sz="2000" dirty="0" smtClean="0">
                <a:solidFill>
                  <a:schemeClr val="tx1"/>
                </a:solidFill>
              </a:rPr>
              <a:t>Improved homeostasis &amp; concurrent visualization of the operative field.</a:t>
            </a:r>
          </a:p>
          <a:p>
            <a:pPr marL="457200" indent="-457200">
              <a:buFont typeface="Wingdings" pitchFamily="2" charset="2"/>
              <a:buChar char="ü"/>
            </a:pPr>
            <a:r>
              <a:rPr lang="en-IN" sz="2000" dirty="0" smtClean="0">
                <a:solidFill>
                  <a:schemeClr val="tx1"/>
                </a:solidFill>
              </a:rPr>
              <a:t>Potential sterilization of the contaminated root apex.</a:t>
            </a:r>
          </a:p>
          <a:p>
            <a:pPr marL="457200" indent="-457200">
              <a:buFont typeface="Wingdings" pitchFamily="2" charset="2"/>
              <a:buChar char="ü"/>
            </a:pPr>
            <a:r>
              <a:rPr lang="en-IN" sz="2000" dirty="0" smtClean="0">
                <a:solidFill>
                  <a:schemeClr val="tx1"/>
                </a:solidFill>
              </a:rPr>
              <a:t>Potential reduction in permeability of root-surface dentin.</a:t>
            </a:r>
          </a:p>
          <a:p>
            <a:pPr marL="457200" indent="-457200">
              <a:buFont typeface="Wingdings" pitchFamily="2" charset="2"/>
              <a:buChar char="ü"/>
            </a:pPr>
            <a:r>
              <a:rPr lang="en-IN" sz="2000" dirty="0" smtClean="0">
                <a:solidFill>
                  <a:schemeClr val="tx1"/>
                </a:solidFill>
              </a:rPr>
              <a:t>Reduction of post - operative pain.</a:t>
            </a:r>
          </a:p>
          <a:p>
            <a:pPr marL="457200" indent="-457200">
              <a:buFont typeface="Wingdings" pitchFamily="2" charset="2"/>
              <a:buChar char="ü"/>
            </a:pPr>
            <a:r>
              <a:rPr lang="en-IN" sz="2000" dirty="0" smtClean="0">
                <a:solidFill>
                  <a:schemeClr val="tx1"/>
                </a:solidFill>
              </a:rPr>
              <a:t>Reduced risk of contamination of the surgical site through elimination of use of aerosol-producing air turbine hand pieces.</a:t>
            </a:r>
          </a:p>
          <a:p>
            <a:pPr marL="457200" indent="-457200">
              <a:buFont typeface="Wingdings" pitchFamily="2" charset="2"/>
              <a:buChar char="ü"/>
            </a:pPr>
            <a:endParaRPr lang="en-IN" sz="2000" dirty="0">
              <a:solidFill>
                <a:schemeClr val="tx1"/>
              </a:solidFill>
            </a:endParaRPr>
          </a:p>
          <a:p>
            <a:r>
              <a:rPr lang="en-IN" sz="2000" dirty="0" smtClean="0">
                <a:solidFill>
                  <a:schemeClr val="tx1"/>
                </a:solidFill>
              </a:rPr>
              <a:t>Advantages </a:t>
            </a:r>
          </a:p>
          <a:p>
            <a:pPr marL="342900" indent="-342900">
              <a:buFontTx/>
              <a:buChar char="-"/>
            </a:pPr>
            <a:r>
              <a:rPr lang="en-IN" sz="2000" dirty="0" smtClean="0">
                <a:solidFill>
                  <a:schemeClr val="tx1"/>
                </a:solidFill>
              </a:rPr>
              <a:t>Absence of discomfort &amp; vibrations</a:t>
            </a:r>
          </a:p>
          <a:p>
            <a:pPr marL="342900" indent="-342900">
              <a:buFontTx/>
              <a:buChar char="-"/>
            </a:pPr>
            <a:r>
              <a:rPr lang="en-IN" sz="2000" dirty="0" smtClean="0">
                <a:solidFill>
                  <a:schemeClr val="tx1"/>
                </a:solidFill>
              </a:rPr>
              <a:t>Less chance for contamination of surgical site</a:t>
            </a:r>
          </a:p>
          <a:p>
            <a:pPr marL="342900" indent="-342900">
              <a:buFontTx/>
              <a:buChar char="-"/>
            </a:pPr>
            <a:r>
              <a:rPr lang="en-IN" sz="2000" dirty="0" smtClean="0">
                <a:solidFill>
                  <a:schemeClr val="tx1"/>
                </a:solidFill>
              </a:rPr>
              <a:t>Reduced risk of trauma to adjacent tissue</a:t>
            </a:r>
            <a:endParaRPr lang="en-IN" sz="2000" dirty="0">
              <a:solidFill>
                <a:schemeClr val="tx1"/>
              </a:solidFill>
            </a:endParaRPr>
          </a:p>
        </p:txBody>
      </p:sp>
    </p:spTree>
    <p:extLst>
      <p:ext uri="{BB962C8B-B14F-4D97-AF65-F5344CB8AC3E}">
        <p14:creationId xmlns:p14="http://schemas.microsoft.com/office/powerpoint/2010/main" xmlns="" val="2213980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7386" y="272478"/>
            <a:ext cx="4959948"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sz="2800" b="1" dirty="0" smtClean="0"/>
              <a:t>Extent of the root-end resection</a:t>
            </a:r>
            <a:endParaRPr lang="en-US" sz="2800" b="1" dirty="0"/>
          </a:p>
        </p:txBody>
      </p:sp>
      <p:sp>
        <p:nvSpPr>
          <p:cNvPr id="4" name="Rectangle 3"/>
          <p:cNvSpPr/>
          <p:nvPr/>
        </p:nvSpPr>
        <p:spPr>
          <a:xfrm>
            <a:off x="185739" y="3581642"/>
            <a:ext cx="8346702" cy="2862322"/>
          </a:xfrm>
          <a:prstGeom prst="rect">
            <a:avLst/>
          </a:prstGeom>
        </p:spPr>
        <p:txBody>
          <a:bodyPr wrap="square">
            <a:spAutoFit/>
          </a:bodyPr>
          <a:lstStyle/>
          <a:p>
            <a:r>
              <a:rPr lang="en-US" dirty="0"/>
              <a:t>The apical 3 mm of the root tip is resected perpendicular to the long axis of the </a:t>
            </a:r>
            <a:r>
              <a:rPr lang="en-US" dirty="0" smtClean="0"/>
              <a:t>root with the help </a:t>
            </a:r>
            <a:r>
              <a:rPr lang="en-US" dirty="0"/>
              <a:t>of a bur in an Impact air 45° </a:t>
            </a:r>
            <a:r>
              <a:rPr lang="en-US" dirty="0" err="1"/>
              <a:t>handpiece</a:t>
            </a:r>
            <a:r>
              <a:rPr lang="en-US" dirty="0" smtClean="0"/>
              <a:t>.</a:t>
            </a:r>
          </a:p>
          <a:p>
            <a:endParaRPr lang="en-US" dirty="0"/>
          </a:p>
          <a:p>
            <a:r>
              <a:rPr lang="en-IN" dirty="0"/>
              <a:t>The cut root end is examined with medium </a:t>
            </a:r>
            <a:r>
              <a:rPr lang="en-IN" dirty="0" err="1"/>
              <a:t>magnification</a:t>
            </a:r>
            <a:r>
              <a:rPr lang="en-IN" dirty="0"/>
              <a:t> for the accuracy of cut and any leftover cystic lining, cystic </a:t>
            </a:r>
            <a:r>
              <a:rPr lang="en-IN" dirty="0" err="1"/>
              <a:t>pathosis</a:t>
            </a:r>
            <a:r>
              <a:rPr lang="en-IN" dirty="0"/>
              <a:t>, or granulation tissue. </a:t>
            </a:r>
            <a:endParaRPr lang="en-IN" dirty="0" smtClean="0"/>
          </a:p>
          <a:p>
            <a:r>
              <a:rPr lang="en-IN" dirty="0" smtClean="0"/>
              <a:t>This </a:t>
            </a:r>
            <a:r>
              <a:rPr lang="en-IN" dirty="0"/>
              <a:t>is done to determine whether the entire 3-mm tip is removed or not. </a:t>
            </a:r>
            <a:endParaRPr lang="en-IN" dirty="0" smtClean="0"/>
          </a:p>
          <a:p>
            <a:endParaRPr lang="en-IN" dirty="0"/>
          </a:p>
          <a:p>
            <a:r>
              <a:rPr lang="en-IN" dirty="0" smtClean="0"/>
              <a:t>The resection </a:t>
            </a:r>
            <a:r>
              <a:rPr lang="en-IN" dirty="0"/>
              <a:t>of the apical 3 mm of the root apex will eliminate 98% of the apical ramifications and 93% of the lateral canals which could contain material that would contribute to the periradicular disease.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5656" y="948324"/>
            <a:ext cx="5363408" cy="2487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24832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861476"/>
            <a:ext cx="6912768" cy="52565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r>
              <a:rPr lang="en-IN" sz="2000" dirty="0">
                <a:solidFill>
                  <a:schemeClr val="tx1"/>
                </a:solidFill>
              </a:rPr>
              <a:t>When a root-end filling is required, enough of the root end must be resected so that the root-end filling material is surrounded by sound dentin. </a:t>
            </a:r>
            <a:endParaRPr lang="en-IN" sz="2000" dirty="0" smtClean="0">
              <a:solidFill>
                <a:schemeClr val="tx1"/>
              </a:solidFill>
            </a:endParaRPr>
          </a:p>
          <a:p>
            <a:pPr marL="285750" indent="-285750">
              <a:buFont typeface="Wingdings" pitchFamily="2" charset="2"/>
              <a:buChar char="v"/>
            </a:pPr>
            <a:endParaRPr lang="en-IN" sz="2000" dirty="0" smtClean="0">
              <a:solidFill>
                <a:schemeClr val="tx1"/>
              </a:solidFill>
            </a:endParaRPr>
          </a:p>
          <a:p>
            <a:pPr marL="285750" indent="-285750">
              <a:buFont typeface="Wingdings" pitchFamily="2" charset="2"/>
              <a:buChar char="v"/>
            </a:pPr>
            <a:r>
              <a:rPr lang="en-IN" sz="2000" dirty="0" smtClean="0">
                <a:solidFill>
                  <a:schemeClr val="tx1"/>
                </a:solidFill>
              </a:rPr>
              <a:t>The </a:t>
            </a:r>
            <a:r>
              <a:rPr lang="en-IN" sz="2000" dirty="0">
                <a:solidFill>
                  <a:schemeClr val="tx1"/>
                </a:solidFill>
              </a:rPr>
              <a:t>amount to be resected may also be dictated by the location of perforation defects, ledges, separated instruments, and the apical extent of posts and </a:t>
            </a:r>
            <a:r>
              <a:rPr lang="en-IN" sz="2000" dirty="0" err="1">
                <a:solidFill>
                  <a:schemeClr val="tx1"/>
                </a:solidFill>
              </a:rPr>
              <a:t>orthograde</a:t>
            </a:r>
            <a:r>
              <a:rPr lang="en-IN" sz="2000" dirty="0">
                <a:solidFill>
                  <a:schemeClr val="tx1"/>
                </a:solidFill>
              </a:rPr>
              <a:t> </a:t>
            </a:r>
            <a:r>
              <a:rPr lang="en-IN" sz="2000" dirty="0" err="1">
                <a:solidFill>
                  <a:schemeClr val="tx1"/>
                </a:solidFill>
              </a:rPr>
              <a:t>obturating</a:t>
            </a:r>
            <a:r>
              <a:rPr lang="en-IN" sz="2000" dirty="0">
                <a:solidFill>
                  <a:schemeClr val="tx1"/>
                </a:solidFill>
              </a:rPr>
              <a:t> materials. </a:t>
            </a:r>
            <a:endParaRPr lang="en-IN" sz="2000" dirty="0" smtClean="0">
              <a:solidFill>
                <a:schemeClr val="tx1"/>
              </a:solidFill>
            </a:endParaRPr>
          </a:p>
          <a:p>
            <a:pPr marL="285750" indent="-285750">
              <a:buFont typeface="Wingdings" pitchFamily="2" charset="2"/>
              <a:buChar char="v"/>
            </a:pPr>
            <a:endParaRPr lang="en-IN" sz="2000" dirty="0" smtClean="0">
              <a:solidFill>
                <a:schemeClr val="tx1"/>
              </a:solidFill>
            </a:endParaRPr>
          </a:p>
          <a:p>
            <a:pPr marL="285750" indent="-285750">
              <a:buFont typeface="Wingdings" pitchFamily="2" charset="2"/>
              <a:buChar char="v"/>
            </a:pPr>
            <a:r>
              <a:rPr lang="en-IN" sz="2000" dirty="0" smtClean="0">
                <a:solidFill>
                  <a:schemeClr val="tx1"/>
                </a:solidFill>
              </a:rPr>
              <a:t>The </a:t>
            </a:r>
            <a:r>
              <a:rPr lang="en-IN" sz="2000" dirty="0">
                <a:solidFill>
                  <a:schemeClr val="tx1"/>
                </a:solidFill>
              </a:rPr>
              <a:t>level of the </a:t>
            </a:r>
            <a:r>
              <a:rPr lang="en-IN" sz="2000" dirty="0" err="1">
                <a:solidFill>
                  <a:schemeClr val="tx1"/>
                </a:solidFill>
              </a:rPr>
              <a:t>crestal</a:t>
            </a:r>
            <a:r>
              <a:rPr lang="en-IN" sz="2000" dirty="0">
                <a:solidFill>
                  <a:schemeClr val="tx1"/>
                </a:solidFill>
              </a:rPr>
              <a:t> bone and the presence of periodontal defects will be major factors in determining how much root end can or should be resected. </a:t>
            </a:r>
            <a:endParaRPr lang="en-IN" sz="2000" dirty="0" smtClean="0">
              <a:solidFill>
                <a:schemeClr val="tx1"/>
              </a:solidFill>
            </a:endParaRPr>
          </a:p>
          <a:p>
            <a:pPr marL="285750" indent="-285750">
              <a:buFont typeface="Wingdings" pitchFamily="2" charset="2"/>
              <a:buChar char="v"/>
            </a:pPr>
            <a:endParaRPr lang="en-IN" sz="2000" dirty="0" smtClean="0">
              <a:solidFill>
                <a:schemeClr val="tx1"/>
              </a:solidFill>
            </a:endParaRPr>
          </a:p>
          <a:p>
            <a:pPr marL="285750" indent="-285750">
              <a:buFont typeface="Wingdings" pitchFamily="2" charset="2"/>
              <a:buChar char="v"/>
            </a:pPr>
            <a:r>
              <a:rPr lang="en-IN" sz="2000" dirty="0" smtClean="0">
                <a:solidFill>
                  <a:schemeClr val="tx1"/>
                </a:solidFill>
              </a:rPr>
              <a:t>The </a:t>
            </a:r>
            <a:r>
              <a:rPr lang="en-IN" sz="2000" dirty="0">
                <a:solidFill>
                  <a:schemeClr val="tx1"/>
                </a:solidFill>
              </a:rPr>
              <a:t>conservation of root length should not compromise the goals of the surgical procedure.</a:t>
            </a:r>
          </a:p>
          <a:p>
            <a:endParaRPr lang="en-IN" dirty="0">
              <a:solidFill>
                <a:schemeClr val="tx1"/>
              </a:solidFill>
            </a:endParaRPr>
          </a:p>
        </p:txBody>
      </p:sp>
    </p:spTree>
    <p:extLst>
      <p:ext uri="{BB962C8B-B14F-4D97-AF65-F5344CB8AC3E}">
        <p14:creationId xmlns:p14="http://schemas.microsoft.com/office/powerpoint/2010/main" xmlns="" val="2807313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332803"/>
            <a:ext cx="1872208" cy="576064"/>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bg1"/>
                </a:solidFill>
              </a:rPr>
              <a:t>Bevel angle</a:t>
            </a:r>
            <a:endParaRPr lang="en-IN" sz="2800" dirty="0">
              <a:solidFill>
                <a:schemeClr val="bg1"/>
              </a:solidFill>
            </a:endParaRPr>
          </a:p>
        </p:txBody>
      </p:sp>
      <p:sp>
        <p:nvSpPr>
          <p:cNvPr id="3" name="Rounded Rectangle 2"/>
          <p:cNvSpPr/>
          <p:nvPr/>
        </p:nvSpPr>
        <p:spPr>
          <a:xfrm>
            <a:off x="107504" y="1052736"/>
            <a:ext cx="5760640" cy="5733256"/>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
            </a:pPr>
            <a:r>
              <a:rPr lang="en-IN" sz="2000" dirty="0" smtClean="0">
                <a:solidFill>
                  <a:schemeClr val="tx1"/>
                </a:solidFill>
              </a:rPr>
              <a:t>Historically, </a:t>
            </a:r>
            <a:r>
              <a:rPr lang="en-IN" sz="2000" dirty="0" smtClean="0">
                <a:solidFill>
                  <a:srgbClr val="00B050"/>
                </a:solidFill>
              </a:rPr>
              <a:t>30-45⁰ </a:t>
            </a:r>
            <a:r>
              <a:rPr lang="en-IN" sz="2000" dirty="0" smtClean="0">
                <a:solidFill>
                  <a:schemeClr val="tx1"/>
                </a:solidFill>
              </a:rPr>
              <a:t>from the long axis of root facing toward the </a:t>
            </a:r>
            <a:r>
              <a:rPr lang="en-IN" sz="2000" dirty="0" err="1" smtClean="0">
                <a:solidFill>
                  <a:schemeClr val="tx1"/>
                </a:solidFill>
              </a:rPr>
              <a:t>buccal</a:t>
            </a:r>
            <a:r>
              <a:rPr lang="en-IN" sz="2000" dirty="0" smtClean="0">
                <a:solidFill>
                  <a:schemeClr val="tx1"/>
                </a:solidFill>
              </a:rPr>
              <a:t> or facial aspect of the root : to gain visual &amp; operating access to the root tip for resection, placement of retro filling materials, &amp; inspection.</a:t>
            </a:r>
          </a:p>
          <a:p>
            <a:pPr marL="285750" indent="-285750">
              <a:buFont typeface="Wingdings" pitchFamily="2" charset="2"/>
              <a:buChar char="§"/>
            </a:pPr>
            <a:endParaRPr lang="en-IN" sz="2000" dirty="0">
              <a:solidFill>
                <a:schemeClr val="tx1"/>
              </a:solidFill>
            </a:endParaRPr>
          </a:p>
          <a:p>
            <a:pPr marL="285750" indent="-285750">
              <a:buFont typeface="Wingdings" pitchFamily="2" charset="2"/>
              <a:buChar char="§"/>
            </a:pPr>
            <a:r>
              <a:rPr lang="en-IN" sz="2000" dirty="0" smtClean="0">
                <a:solidFill>
                  <a:schemeClr val="tx1"/>
                </a:solidFill>
              </a:rPr>
              <a:t>Presently maximum –</a:t>
            </a:r>
            <a:r>
              <a:rPr lang="en-IN" sz="2000" dirty="0" smtClean="0">
                <a:solidFill>
                  <a:srgbClr val="00B050"/>
                </a:solidFill>
              </a:rPr>
              <a:t> 10 </a:t>
            </a:r>
            <a:r>
              <a:rPr lang="en-IN" sz="2000" dirty="0" smtClean="0">
                <a:solidFill>
                  <a:schemeClr val="tx1"/>
                </a:solidFill>
              </a:rPr>
              <a:t>degree bevel.</a:t>
            </a:r>
          </a:p>
          <a:p>
            <a:pPr marL="285750" indent="-285750">
              <a:buFont typeface="Wingdings" pitchFamily="2" charset="2"/>
              <a:buChar char="Ø"/>
            </a:pPr>
            <a:r>
              <a:rPr lang="en-IN" sz="2000" dirty="0" smtClean="0">
                <a:solidFill>
                  <a:schemeClr val="tx1"/>
                </a:solidFill>
              </a:rPr>
              <a:t>Advantages  </a:t>
            </a:r>
          </a:p>
          <a:p>
            <a:pPr marL="285750" indent="-285750">
              <a:buFontTx/>
              <a:buChar char="-"/>
            </a:pPr>
            <a:r>
              <a:rPr lang="en-IN" sz="2000" dirty="0" smtClean="0">
                <a:solidFill>
                  <a:schemeClr val="tx1"/>
                </a:solidFill>
              </a:rPr>
              <a:t>Exposes fewer dentinal tubules, thus preventing excess leakage &amp; contamination.</a:t>
            </a:r>
          </a:p>
          <a:p>
            <a:pPr marL="285750" indent="-285750">
              <a:buFontTx/>
              <a:buChar char="-"/>
            </a:pPr>
            <a:endParaRPr lang="en-IN" sz="2000" dirty="0">
              <a:solidFill>
                <a:schemeClr val="tx1"/>
              </a:solidFill>
            </a:endParaRPr>
          </a:p>
          <a:p>
            <a:pPr marL="285750" indent="-285750">
              <a:buFont typeface="Wingdings" pitchFamily="2" charset="2"/>
              <a:buChar char="v"/>
            </a:pPr>
            <a:r>
              <a:rPr lang="en-IN" sz="2000" dirty="0">
                <a:solidFill>
                  <a:schemeClr val="tx1"/>
                </a:solidFill>
              </a:rPr>
              <a:t>Regardless of the angle or the extent of the root-end resection, it is extremely important that the resection is complete and that no segment of root is left </a:t>
            </a:r>
            <a:r>
              <a:rPr lang="en-IN" sz="2000" dirty="0" smtClean="0">
                <a:solidFill>
                  <a:schemeClr val="tx1"/>
                </a:solidFill>
              </a:rPr>
              <a:t>unresected.</a:t>
            </a:r>
          </a:p>
          <a:p>
            <a:endParaRPr lang="en-IN"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2160" y="2348880"/>
            <a:ext cx="2952328" cy="2305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3357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2555776" y="318948"/>
            <a:ext cx="3744416" cy="576064"/>
          </a:xfrm>
          <a:prstGeom prst="flowChartTerminator">
            <a:avLst/>
          </a:prstGeom>
          <a:solidFill>
            <a:srgbClr val="B6FBA3"/>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800" dirty="0" smtClean="0">
                <a:solidFill>
                  <a:schemeClr val="tx1"/>
                </a:solidFill>
              </a:rPr>
              <a:t>Root end preparation</a:t>
            </a:r>
            <a:endParaRPr lang="en-IN" sz="2800" dirty="0">
              <a:solidFill>
                <a:schemeClr val="tx1"/>
              </a:solidFill>
            </a:endParaRPr>
          </a:p>
        </p:txBody>
      </p:sp>
      <p:sp>
        <p:nvSpPr>
          <p:cNvPr id="4" name="Left-Right Arrow 3"/>
          <p:cNvSpPr/>
          <p:nvPr/>
        </p:nvSpPr>
        <p:spPr>
          <a:xfrm>
            <a:off x="107504" y="1412776"/>
            <a:ext cx="8496944" cy="4824536"/>
          </a:xfrm>
          <a:prstGeom prst="leftRightArrow">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b="1" dirty="0" smtClean="0">
                <a:solidFill>
                  <a:srgbClr val="7030A0"/>
                </a:solidFill>
              </a:rPr>
              <a:t>Purpose</a:t>
            </a:r>
            <a:r>
              <a:rPr lang="en-IN" sz="2000" dirty="0" smtClean="0">
                <a:solidFill>
                  <a:schemeClr val="tx1"/>
                </a:solidFill>
              </a:rPr>
              <a:t> : To create a space into which a root end filling material can be placed.</a:t>
            </a:r>
          </a:p>
          <a:p>
            <a:r>
              <a:rPr lang="en-IN" sz="2000" b="1" dirty="0" smtClean="0">
                <a:solidFill>
                  <a:srgbClr val="7030A0"/>
                </a:solidFill>
              </a:rPr>
              <a:t>Objective</a:t>
            </a:r>
            <a:r>
              <a:rPr lang="en-IN" sz="2000" dirty="0" smtClean="0">
                <a:solidFill>
                  <a:schemeClr val="tx1"/>
                </a:solidFill>
              </a:rPr>
              <a:t> : Must be placed parallel to the long axis of the root.</a:t>
            </a:r>
          </a:p>
          <a:p>
            <a:endParaRPr lang="en-IN" sz="2000" dirty="0">
              <a:solidFill>
                <a:schemeClr val="tx1"/>
              </a:solidFill>
            </a:endParaRPr>
          </a:p>
          <a:p>
            <a:r>
              <a:rPr lang="en-IN" sz="2000" dirty="0" smtClean="0">
                <a:solidFill>
                  <a:schemeClr val="tx1"/>
                </a:solidFill>
              </a:rPr>
              <a:t>Instruments used: </a:t>
            </a:r>
          </a:p>
          <a:p>
            <a:pPr marL="285750" indent="-285750">
              <a:buFont typeface="Wingdings" pitchFamily="2" charset="2"/>
              <a:buChar char="ü"/>
            </a:pPr>
            <a:r>
              <a:rPr lang="en-IN" sz="2000" dirty="0" smtClean="0">
                <a:solidFill>
                  <a:schemeClr val="tx1"/>
                </a:solidFill>
              </a:rPr>
              <a:t>Small </a:t>
            </a:r>
            <a:r>
              <a:rPr lang="en-IN" sz="2000" dirty="0" smtClean="0">
                <a:solidFill>
                  <a:srgbClr val="FF0000"/>
                </a:solidFill>
              </a:rPr>
              <a:t>round</a:t>
            </a:r>
            <a:r>
              <a:rPr lang="en-IN" sz="2000" dirty="0" smtClean="0">
                <a:solidFill>
                  <a:schemeClr val="tx1"/>
                </a:solidFill>
              </a:rPr>
              <a:t> or </a:t>
            </a:r>
            <a:r>
              <a:rPr lang="en-IN" sz="2000" dirty="0" smtClean="0">
                <a:solidFill>
                  <a:srgbClr val="FF0000"/>
                </a:solidFill>
              </a:rPr>
              <a:t>inverted cone </a:t>
            </a:r>
            <a:r>
              <a:rPr lang="en-IN" sz="2000" dirty="0" smtClean="0">
                <a:solidFill>
                  <a:schemeClr val="tx1"/>
                </a:solidFill>
              </a:rPr>
              <a:t>burs </a:t>
            </a:r>
          </a:p>
          <a:p>
            <a:pPr marL="285750" indent="-285750">
              <a:buFont typeface="Wingdings" pitchFamily="2" charset="2"/>
              <a:buChar char="ü"/>
            </a:pPr>
            <a:r>
              <a:rPr lang="en-IN" sz="2000" dirty="0" smtClean="0">
                <a:solidFill>
                  <a:schemeClr val="tx1"/>
                </a:solidFill>
              </a:rPr>
              <a:t>Ultrasonic tips</a:t>
            </a:r>
            <a:endParaRPr lang="en-IN" sz="2000" dirty="0">
              <a:solidFill>
                <a:schemeClr val="tx1"/>
              </a:solidFill>
            </a:endParaRPr>
          </a:p>
        </p:txBody>
      </p:sp>
    </p:spTree>
    <p:extLst>
      <p:ext uri="{BB962C8B-B14F-4D97-AF65-F5344CB8AC3E}">
        <p14:creationId xmlns:p14="http://schemas.microsoft.com/office/powerpoint/2010/main" xmlns="" val="3560768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395536" y="1556792"/>
            <a:ext cx="7488832" cy="3744416"/>
          </a:xfrm>
          <a:prstGeom prst="hexagon">
            <a:avLst/>
          </a:prstGeom>
          <a:solidFill>
            <a:srgbClr val="FAD2F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itchFamily="2" charset="2"/>
              <a:buChar char="q"/>
            </a:pPr>
            <a:r>
              <a:rPr lang="en-IN" sz="2400" dirty="0" smtClean="0">
                <a:solidFill>
                  <a:schemeClr val="tx1"/>
                </a:solidFill>
              </a:rPr>
              <a:t>Ideal root end preparation</a:t>
            </a:r>
          </a:p>
          <a:p>
            <a:endParaRPr lang="en-IN" sz="2400" dirty="0" smtClean="0">
              <a:solidFill>
                <a:schemeClr val="tx1"/>
              </a:solidFill>
            </a:endParaRPr>
          </a:p>
          <a:p>
            <a:pPr marL="342900" indent="-342900">
              <a:buFont typeface="Wingdings" pitchFamily="2" charset="2"/>
              <a:buChar char="ü"/>
            </a:pPr>
            <a:r>
              <a:rPr lang="en-IN" sz="2000" dirty="0" smtClean="0">
                <a:solidFill>
                  <a:schemeClr val="tx1"/>
                </a:solidFill>
              </a:rPr>
              <a:t>Apical </a:t>
            </a:r>
            <a:r>
              <a:rPr lang="en-IN" sz="2000" dirty="0" smtClean="0">
                <a:solidFill>
                  <a:srgbClr val="FF0000"/>
                </a:solidFill>
              </a:rPr>
              <a:t>3mm</a:t>
            </a:r>
            <a:r>
              <a:rPr lang="en-IN" sz="2000" dirty="0" smtClean="0">
                <a:solidFill>
                  <a:schemeClr val="tx1"/>
                </a:solidFill>
              </a:rPr>
              <a:t> of root canal must be freshly cleaned &amp; shaped.</a:t>
            </a:r>
          </a:p>
          <a:p>
            <a:pPr marL="342900" indent="-342900">
              <a:buFont typeface="Wingdings" pitchFamily="2" charset="2"/>
              <a:buChar char="ü"/>
            </a:pPr>
            <a:r>
              <a:rPr lang="en-IN" sz="2000" dirty="0" smtClean="0">
                <a:solidFill>
                  <a:schemeClr val="tx1"/>
                </a:solidFill>
              </a:rPr>
              <a:t>The preparation must be parallel to &amp; coincident with anatomic outline of the pulp space.</a:t>
            </a:r>
          </a:p>
          <a:p>
            <a:pPr marL="342900" indent="-342900">
              <a:buFont typeface="Wingdings" pitchFamily="2" charset="2"/>
              <a:buChar char="ü"/>
            </a:pPr>
            <a:r>
              <a:rPr lang="en-IN" sz="2000" dirty="0" smtClean="0">
                <a:solidFill>
                  <a:schemeClr val="tx1"/>
                </a:solidFill>
              </a:rPr>
              <a:t>Adequate retention form must be created.</a:t>
            </a:r>
          </a:p>
          <a:p>
            <a:pPr marL="342900" indent="-342900">
              <a:buFont typeface="Wingdings" pitchFamily="2" charset="2"/>
              <a:buChar char="ü"/>
            </a:pPr>
            <a:r>
              <a:rPr lang="en-IN" sz="2000" dirty="0" smtClean="0">
                <a:solidFill>
                  <a:schemeClr val="tx1"/>
                </a:solidFill>
              </a:rPr>
              <a:t>All isthmus tissue when present, must be removed.</a:t>
            </a:r>
          </a:p>
          <a:p>
            <a:pPr marL="342900" indent="-342900">
              <a:buFont typeface="Wingdings" pitchFamily="2" charset="2"/>
              <a:buChar char="ü"/>
            </a:pPr>
            <a:r>
              <a:rPr lang="en-IN" sz="2000" dirty="0" smtClean="0">
                <a:solidFill>
                  <a:schemeClr val="tx1"/>
                </a:solidFill>
              </a:rPr>
              <a:t>Remaining dentin walls must not be weakened.</a:t>
            </a:r>
            <a:endParaRPr lang="en-IN" sz="2000" dirty="0">
              <a:solidFill>
                <a:schemeClr val="tx1"/>
              </a:solidFill>
            </a:endParaRPr>
          </a:p>
        </p:txBody>
      </p:sp>
    </p:spTree>
    <p:extLst>
      <p:ext uri="{BB962C8B-B14F-4D97-AF65-F5344CB8AC3E}">
        <p14:creationId xmlns:p14="http://schemas.microsoft.com/office/powerpoint/2010/main" xmlns="" val="42587873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and Round Single Corner Rectangle 1"/>
          <p:cNvSpPr/>
          <p:nvPr/>
        </p:nvSpPr>
        <p:spPr>
          <a:xfrm>
            <a:off x="611560" y="548680"/>
            <a:ext cx="7560840" cy="3600400"/>
          </a:xfrm>
          <a:prstGeom prst="snipRoundRect">
            <a:avLst/>
          </a:prstGeom>
          <a:solidFill>
            <a:srgbClr val="FDC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rgbClr val="FF0000"/>
                </a:solidFill>
              </a:rPr>
              <a:t>Traditional root end cavity preparation technique:</a:t>
            </a:r>
          </a:p>
          <a:p>
            <a:endParaRPr lang="en-IN" sz="2400" dirty="0" smtClean="0">
              <a:solidFill>
                <a:srgbClr val="FF0000"/>
              </a:solidFill>
            </a:endParaRPr>
          </a:p>
          <a:p>
            <a:pPr marL="285750" indent="-285750">
              <a:buFont typeface="Wingdings" pitchFamily="2" charset="2"/>
              <a:buChar char="ü"/>
            </a:pPr>
            <a:r>
              <a:rPr lang="en-IN" sz="2000" dirty="0" smtClean="0">
                <a:solidFill>
                  <a:schemeClr val="tx1"/>
                </a:solidFill>
              </a:rPr>
              <a:t>Miniature contra angle or straight </a:t>
            </a:r>
            <a:r>
              <a:rPr lang="en-IN" sz="2000" dirty="0" err="1" smtClean="0">
                <a:solidFill>
                  <a:schemeClr val="tx1"/>
                </a:solidFill>
              </a:rPr>
              <a:t>handpiece</a:t>
            </a:r>
            <a:r>
              <a:rPr lang="en-IN" sz="2000" dirty="0" smtClean="0">
                <a:solidFill>
                  <a:schemeClr val="tx1"/>
                </a:solidFill>
              </a:rPr>
              <a:t>.</a:t>
            </a:r>
          </a:p>
          <a:p>
            <a:pPr marL="285750" indent="-285750">
              <a:buFont typeface="Wingdings" pitchFamily="2" charset="2"/>
              <a:buChar char="ü"/>
            </a:pPr>
            <a:r>
              <a:rPr lang="en-IN" sz="2000" dirty="0" smtClean="0">
                <a:solidFill>
                  <a:schemeClr val="tx1"/>
                </a:solidFill>
              </a:rPr>
              <a:t>Small round or inverted cone bur is used.</a:t>
            </a:r>
          </a:p>
          <a:p>
            <a:pPr marL="285750" indent="-285750">
              <a:buFont typeface="Wingdings" pitchFamily="2" charset="2"/>
              <a:buChar char="ü"/>
            </a:pPr>
            <a:r>
              <a:rPr lang="en-IN" sz="2000" dirty="0" smtClean="0">
                <a:solidFill>
                  <a:schemeClr val="tx1"/>
                </a:solidFill>
              </a:rPr>
              <a:t>Class I cavity preparation along the long axis of the root within the confines of the root canal.</a:t>
            </a:r>
          </a:p>
          <a:p>
            <a:pPr marL="285750" indent="-285750">
              <a:buFont typeface="Wingdings" pitchFamily="2" charset="2"/>
              <a:buChar char="ü"/>
            </a:pPr>
            <a:r>
              <a:rPr lang="en-IN" sz="2000" dirty="0" smtClean="0">
                <a:solidFill>
                  <a:schemeClr val="tx1"/>
                </a:solidFill>
              </a:rPr>
              <a:t>Recommended depth – 2 to 3 mm (most commonly advocated).</a:t>
            </a:r>
          </a:p>
          <a:p>
            <a:pPr marL="285750" indent="-285750">
              <a:buFont typeface="Wingdings" pitchFamily="2" charset="2"/>
              <a:buChar char="ü"/>
            </a:pPr>
            <a:endParaRPr lang="en-IN" sz="2000" dirty="0" smtClean="0">
              <a:solidFill>
                <a:schemeClr val="tx1"/>
              </a:solidFill>
            </a:endParaRPr>
          </a:p>
          <a:p>
            <a:pPr marL="285750" indent="-285750">
              <a:buFont typeface="Wingdings" pitchFamily="2" charset="2"/>
              <a:buChar char="ü"/>
            </a:pPr>
            <a:r>
              <a:rPr lang="en-IN" sz="2000" dirty="0" smtClean="0">
                <a:solidFill>
                  <a:schemeClr val="tx1"/>
                </a:solidFill>
              </a:rPr>
              <a:t>Disadvantage : Apical perforation due to difficulty in aligning the bur.</a:t>
            </a:r>
            <a:endParaRPr lang="en-IN" sz="2000"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2867" y="4365104"/>
            <a:ext cx="3229093" cy="2304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4365104"/>
            <a:ext cx="3024336" cy="227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02380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03376"/>
            <a:ext cx="5184576" cy="707886"/>
          </a:xfrm>
          <a:prstGeom prst="rect">
            <a:avLst/>
          </a:prstGeom>
          <a:solidFill>
            <a:srgbClr val="B8D0CF"/>
          </a:solidFill>
        </p:spPr>
        <p:style>
          <a:lnRef idx="1">
            <a:schemeClr val="accent2"/>
          </a:lnRef>
          <a:fillRef idx="3">
            <a:schemeClr val="accent2"/>
          </a:fillRef>
          <a:effectRef idx="2">
            <a:schemeClr val="accent2"/>
          </a:effectRef>
          <a:fontRef idx="minor">
            <a:schemeClr val="lt1"/>
          </a:fontRef>
        </p:style>
        <p:txBody>
          <a:bodyPr wrap="square">
            <a:spAutoFit/>
          </a:bodyPr>
          <a:lstStyle/>
          <a:p>
            <a:r>
              <a:rPr lang="en-US" sz="2000" dirty="0" smtClean="0">
                <a:solidFill>
                  <a:schemeClr val="tx1"/>
                </a:solidFill>
              </a:rPr>
              <a:t>Recently, specially designed ultrasonic root end preparation instruments have been developed.</a:t>
            </a:r>
            <a:endParaRPr lang="en-US" sz="2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00054" y="2736404"/>
            <a:ext cx="4963149" cy="22767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965663"/>
            <a:ext cx="3577936" cy="52716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995" y="6146720"/>
            <a:ext cx="6740235" cy="738664"/>
          </a:xfrm>
          <a:prstGeom prst="rect">
            <a:avLst/>
          </a:prstGeom>
        </p:spPr>
        <p:txBody>
          <a:bodyPr wrap="square">
            <a:spAutoFit/>
          </a:bodyPr>
          <a:lstStyle/>
          <a:p>
            <a:r>
              <a:rPr lang="en-US" sz="1400" dirty="0" smtClean="0"/>
              <a:t>(</a:t>
            </a:r>
            <a:r>
              <a:rPr lang="en-US" sz="1400" dirty="0"/>
              <a:t>a) Schematic representation of root-end resection. (b) Ultrasonic </a:t>
            </a:r>
            <a:r>
              <a:rPr lang="en-US" sz="1400" dirty="0" err="1"/>
              <a:t>retrotip</a:t>
            </a:r>
            <a:r>
              <a:rPr lang="en-US" sz="1400" dirty="0"/>
              <a:t> being employed to begin the </a:t>
            </a:r>
            <a:r>
              <a:rPr lang="en-US" sz="1400" dirty="0" err="1"/>
              <a:t>retropreparation</a:t>
            </a:r>
            <a:r>
              <a:rPr lang="en-US" sz="1400" dirty="0"/>
              <a:t>. (c) Isthmus region is best negotiated with an ultrasonic </a:t>
            </a:r>
            <a:r>
              <a:rPr lang="en-US" sz="1400" dirty="0" err="1"/>
              <a:t>retrotip</a:t>
            </a:r>
            <a:r>
              <a:rPr lang="en-US" sz="1400" dirty="0"/>
              <a:t>. (d) 3-mm depth is the depth of an ideal </a:t>
            </a:r>
            <a:r>
              <a:rPr lang="en-US" sz="1400" dirty="0" err="1"/>
              <a:t>retropreparation</a:t>
            </a:r>
            <a:r>
              <a:rPr lang="en-US" sz="1400" dirty="0"/>
              <a:t>. </a:t>
            </a:r>
          </a:p>
        </p:txBody>
      </p:sp>
      <p:sp>
        <p:nvSpPr>
          <p:cNvPr id="4" name="Rectangle 3"/>
          <p:cNvSpPr/>
          <p:nvPr/>
        </p:nvSpPr>
        <p:spPr>
          <a:xfrm>
            <a:off x="3923928" y="2042264"/>
            <a:ext cx="4789254" cy="738664"/>
          </a:xfrm>
          <a:prstGeom prst="rect">
            <a:avLst/>
          </a:prstGeom>
        </p:spPr>
        <p:txBody>
          <a:bodyPr wrap="square">
            <a:spAutoFit/>
          </a:bodyPr>
          <a:lstStyle/>
          <a:p>
            <a:r>
              <a:rPr lang="en-US" sz="1400" dirty="0"/>
              <a:t>A. An ultrasonic tip is used to make a root end cavity preparation. B. A Class I root cavity preparation is prepared with the ultrasonic tip to a depth of 3 mm into the canal. </a:t>
            </a:r>
          </a:p>
        </p:txBody>
      </p:sp>
    </p:spTree>
    <p:extLst>
      <p:ext uri="{BB962C8B-B14F-4D97-AF65-F5344CB8AC3E}">
        <p14:creationId xmlns:p14="http://schemas.microsoft.com/office/powerpoint/2010/main" xmlns="" val="2520132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48139" y="883958"/>
            <a:ext cx="2203305" cy="4982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51443" y="883958"/>
            <a:ext cx="2771775" cy="5008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1295400"/>
            <a:ext cx="4148138" cy="3477875"/>
          </a:xfrm>
          <a:prstGeom prst="rect">
            <a:avLst/>
          </a:prstGeom>
        </p:spPr>
        <p:txBody>
          <a:bodyPr wrap="square">
            <a:spAutoFit/>
          </a:bodyPr>
          <a:lstStyle/>
          <a:p>
            <a:pPr marL="285750" indent="-285750">
              <a:buFont typeface="Wingdings" pitchFamily="2" charset="2"/>
              <a:buChar char="Ø"/>
            </a:pPr>
            <a:r>
              <a:rPr lang="en-US" sz="2000" dirty="0"/>
              <a:t>The ultrasonic </a:t>
            </a:r>
            <a:r>
              <a:rPr lang="en-US" sz="2000" dirty="0" err="1"/>
              <a:t>retrotips</a:t>
            </a:r>
            <a:r>
              <a:rPr lang="en-US" sz="2000" dirty="0"/>
              <a:t> have increased cutting efficiency, leaving the dentin surface smooth, </a:t>
            </a:r>
            <a:r>
              <a:rPr lang="en-US" sz="2000" dirty="0" smtClean="0"/>
              <a:t>yet micros </a:t>
            </a:r>
            <a:r>
              <a:rPr lang="en-US" sz="2000" dirty="0" err="1" smtClean="0"/>
              <a:t>copically</a:t>
            </a:r>
            <a:r>
              <a:rPr lang="en-US" sz="2000" dirty="0" smtClean="0"/>
              <a:t> </a:t>
            </a:r>
            <a:r>
              <a:rPr lang="en-US" sz="2000" dirty="0"/>
              <a:t>rough, which results in better adaptation of filling materials, fewer </a:t>
            </a:r>
            <a:r>
              <a:rPr lang="en-US" sz="2000" dirty="0" err="1"/>
              <a:t>microfractures</a:t>
            </a:r>
            <a:r>
              <a:rPr lang="en-US" sz="2000" dirty="0"/>
              <a:t>, and less leakage. </a:t>
            </a:r>
            <a:endParaRPr lang="en-US" sz="2000" dirty="0" smtClean="0"/>
          </a:p>
          <a:p>
            <a:pPr marL="285750" indent="-285750">
              <a:buFont typeface="Wingdings" pitchFamily="2" charset="2"/>
              <a:buChar char="Ø"/>
            </a:pPr>
            <a:endParaRPr lang="en-US" sz="2000" dirty="0" smtClean="0"/>
          </a:p>
          <a:p>
            <a:pPr marL="285750" indent="-285750">
              <a:buFont typeface="Wingdings" pitchFamily="2" charset="2"/>
              <a:buChar char="Ø"/>
            </a:pPr>
            <a:r>
              <a:rPr lang="en-US" sz="2000" dirty="0" smtClean="0"/>
              <a:t>These </a:t>
            </a:r>
            <a:r>
              <a:rPr lang="en-US" sz="2000" dirty="0" err="1"/>
              <a:t>retrotips</a:t>
            </a:r>
            <a:r>
              <a:rPr lang="en-US" sz="2000" dirty="0"/>
              <a:t> are either stainless steel, diamond-coated, or made of zirconium nitride.</a:t>
            </a:r>
          </a:p>
        </p:txBody>
      </p:sp>
    </p:spTree>
    <p:extLst>
      <p:ext uri="{BB962C8B-B14F-4D97-AF65-F5344CB8AC3E}">
        <p14:creationId xmlns:p14="http://schemas.microsoft.com/office/powerpoint/2010/main" xmlns="" val="77165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596" y="188640"/>
            <a:ext cx="3754760" cy="1143000"/>
          </a:xfrm>
        </p:spPr>
        <p:txBody>
          <a:bodyPr/>
          <a:lstStyle/>
          <a:p>
            <a:r>
              <a:rPr lang="en-IN" dirty="0" smtClean="0"/>
              <a:t>INDICATIONS</a:t>
            </a:r>
            <a:endParaRPr lang="en-IN" dirty="0"/>
          </a:p>
        </p:txBody>
      </p:sp>
      <p:sp>
        <p:nvSpPr>
          <p:cNvPr id="5" name="Round Diagonal Corner Rectangle 4"/>
          <p:cNvSpPr/>
          <p:nvPr/>
        </p:nvSpPr>
        <p:spPr>
          <a:xfrm>
            <a:off x="1331640" y="1844824"/>
            <a:ext cx="6048672" cy="3960440"/>
          </a:xfrm>
          <a:prstGeom prst="round2Diag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en-IN" sz="2200" dirty="0" smtClean="0">
                <a:solidFill>
                  <a:schemeClr val="tx1"/>
                </a:solidFill>
              </a:rPr>
              <a:t>Failure of nonsurgical endodontic treatment</a:t>
            </a:r>
          </a:p>
          <a:p>
            <a:pPr marL="285750" indent="-285750">
              <a:buFont typeface="Wingdings" pitchFamily="2" charset="2"/>
              <a:buChar char="ü"/>
            </a:pPr>
            <a:r>
              <a:rPr lang="en-IN" sz="2200" dirty="0" smtClean="0">
                <a:solidFill>
                  <a:schemeClr val="tx1"/>
                </a:solidFill>
              </a:rPr>
              <a:t>Failure of nonsurgical endodontic retreatment</a:t>
            </a:r>
          </a:p>
          <a:p>
            <a:pPr marL="285750" indent="-285750">
              <a:buFont typeface="Wingdings" pitchFamily="2" charset="2"/>
              <a:buChar char="ü"/>
            </a:pPr>
            <a:r>
              <a:rPr lang="en-IN" sz="2200" dirty="0" smtClean="0">
                <a:solidFill>
                  <a:schemeClr val="tx1"/>
                </a:solidFill>
              </a:rPr>
              <a:t>Failure of previous surgery</a:t>
            </a:r>
          </a:p>
          <a:p>
            <a:pPr marL="285750" indent="-285750">
              <a:buFont typeface="Wingdings" pitchFamily="2" charset="2"/>
              <a:buChar char="ü"/>
            </a:pPr>
            <a:r>
              <a:rPr lang="en-IN" sz="2200" dirty="0" smtClean="0">
                <a:solidFill>
                  <a:schemeClr val="tx1"/>
                </a:solidFill>
              </a:rPr>
              <a:t>Anatomical problems </a:t>
            </a:r>
          </a:p>
          <a:p>
            <a:pPr marL="285750" indent="-285750">
              <a:buFont typeface="Wingdings" pitchFamily="2" charset="2"/>
              <a:buChar char="ü"/>
            </a:pPr>
            <a:r>
              <a:rPr lang="en-IN" sz="2200" dirty="0" smtClean="0">
                <a:solidFill>
                  <a:schemeClr val="tx1"/>
                </a:solidFill>
              </a:rPr>
              <a:t>Iatrogenic errors</a:t>
            </a:r>
          </a:p>
          <a:p>
            <a:pPr marL="285750" indent="-285750">
              <a:buFont typeface="Wingdings" pitchFamily="2" charset="2"/>
              <a:buChar char="ü"/>
            </a:pPr>
            <a:r>
              <a:rPr lang="en-IN" sz="2200" dirty="0" smtClean="0">
                <a:solidFill>
                  <a:schemeClr val="tx1"/>
                </a:solidFill>
              </a:rPr>
              <a:t>Horizontal apical root fractures</a:t>
            </a:r>
          </a:p>
          <a:p>
            <a:pPr marL="285750" indent="-285750">
              <a:buFont typeface="Wingdings" pitchFamily="2" charset="2"/>
              <a:buChar char="ü"/>
            </a:pPr>
            <a:r>
              <a:rPr lang="en-IN" sz="2200" dirty="0" smtClean="0">
                <a:solidFill>
                  <a:schemeClr val="tx1"/>
                </a:solidFill>
              </a:rPr>
              <a:t>Exploratory surgery &amp; biopsy</a:t>
            </a:r>
          </a:p>
          <a:p>
            <a:pPr marL="285750" indent="-285750">
              <a:buFont typeface="Wingdings" pitchFamily="2" charset="2"/>
              <a:buChar char="ü"/>
            </a:pPr>
            <a:r>
              <a:rPr lang="en-IN" sz="2200" dirty="0" smtClean="0">
                <a:solidFill>
                  <a:schemeClr val="tx1"/>
                </a:solidFill>
              </a:rPr>
              <a:t>Periodontal considerations</a:t>
            </a:r>
            <a:endParaRPr lang="en-IN" sz="2200" dirty="0">
              <a:solidFill>
                <a:schemeClr val="tx1"/>
              </a:solidFill>
            </a:endParaRPr>
          </a:p>
        </p:txBody>
      </p:sp>
    </p:spTree>
    <p:extLst>
      <p:ext uri="{BB962C8B-B14F-4D97-AF65-F5344CB8AC3E}">
        <p14:creationId xmlns:p14="http://schemas.microsoft.com/office/powerpoint/2010/main" xmlns="" val="3722226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7620000" cy="5348064"/>
          </a:xfrm>
        </p:spPr>
        <p:txBody>
          <a:bodyPr>
            <a:normAutofit fontScale="92500" lnSpcReduction="20000"/>
          </a:bodyPr>
          <a:lstStyle/>
          <a:p>
            <a:pPr marL="114300" indent="0">
              <a:buNone/>
            </a:pPr>
            <a:r>
              <a:rPr lang="en-IN" sz="2400" dirty="0" smtClean="0"/>
              <a:t>Advantages of </a:t>
            </a:r>
            <a:r>
              <a:rPr lang="en-IN" sz="2400" dirty="0" err="1" smtClean="0"/>
              <a:t>ultrasonics</a:t>
            </a:r>
            <a:r>
              <a:rPr lang="en-IN" sz="2400" dirty="0" smtClean="0"/>
              <a:t> in endodontic surgery</a:t>
            </a:r>
          </a:p>
          <a:p>
            <a:pPr marL="114300" indent="0">
              <a:buNone/>
            </a:pPr>
            <a:endParaRPr lang="en-IN" dirty="0" smtClean="0"/>
          </a:p>
          <a:p>
            <a:r>
              <a:rPr lang="en-IN" dirty="0" smtClean="0"/>
              <a:t>Need for </a:t>
            </a:r>
            <a:r>
              <a:rPr lang="en-IN" dirty="0" err="1" smtClean="0"/>
              <a:t>beveling</a:t>
            </a:r>
            <a:r>
              <a:rPr lang="en-IN" dirty="0" smtClean="0"/>
              <a:t> is eliminated</a:t>
            </a:r>
          </a:p>
          <a:p>
            <a:r>
              <a:rPr lang="en-IN" dirty="0" smtClean="0"/>
              <a:t>Tip stays </a:t>
            </a:r>
            <a:r>
              <a:rPr lang="en-IN" dirty="0" err="1" smtClean="0"/>
              <a:t>centered</a:t>
            </a:r>
            <a:r>
              <a:rPr lang="en-IN" dirty="0" smtClean="0"/>
              <a:t> in root &amp; follows canal space</a:t>
            </a:r>
          </a:p>
          <a:p>
            <a:r>
              <a:rPr lang="en-IN" dirty="0" smtClean="0"/>
              <a:t>Decreased chances of lingual or root canal wall</a:t>
            </a:r>
          </a:p>
          <a:p>
            <a:r>
              <a:rPr lang="en-IN" dirty="0" smtClean="0"/>
              <a:t>Conserving greater thickness of root canal wall</a:t>
            </a:r>
          </a:p>
          <a:p>
            <a:r>
              <a:rPr lang="en-IN" dirty="0" smtClean="0"/>
              <a:t>Better access to surgical areas, especially difficult to reach areas such as lingual apices</a:t>
            </a:r>
          </a:p>
          <a:p>
            <a:r>
              <a:rPr lang="en-IN" dirty="0" smtClean="0"/>
              <a:t>Deeper root end preparation achieved</a:t>
            </a:r>
            <a:endParaRPr lang="en-IN" dirty="0"/>
          </a:p>
          <a:p>
            <a:r>
              <a:rPr lang="en-IN" dirty="0" smtClean="0"/>
              <a:t>Lesser dentinal tubules exposed</a:t>
            </a:r>
          </a:p>
          <a:p>
            <a:r>
              <a:rPr lang="en-IN" dirty="0" smtClean="0"/>
              <a:t>Cleaner cavity than bur – smoother, less debris &amp; smear layer</a:t>
            </a:r>
          </a:p>
          <a:p>
            <a:r>
              <a:rPr lang="en-IN" dirty="0" smtClean="0"/>
              <a:t>Ultra precise isthmus preparations</a:t>
            </a:r>
          </a:p>
          <a:p>
            <a:r>
              <a:rPr lang="en-IN" dirty="0" smtClean="0"/>
              <a:t>Parallel canal walls preparation for better retention of filling materials.</a:t>
            </a:r>
          </a:p>
          <a:p>
            <a:endParaRPr lang="en-IN" dirty="0" smtClean="0"/>
          </a:p>
          <a:p>
            <a:pPr marL="114300" indent="0">
              <a:buNone/>
            </a:pPr>
            <a:r>
              <a:rPr lang="en-IN" dirty="0" smtClean="0"/>
              <a:t>Drawbacks</a:t>
            </a:r>
          </a:p>
          <a:p>
            <a:r>
              <a:rPr lang="en-IN" dirty="0" smtClean="0"/>
              <a:t>Creation of micro cracks due to vibrations produced.</a:t>
            </a:r>
            <a:endParaRPr lang="en-IN" dirty="0"/>
          </a:p>
        </p:txBody>
      </p:sp>
    </p:spTree>
    <p:extLst>
      <p:ext uri="{BB962C8B-B14F-4D97-AF65-F5344CB8AC3E}">
        <p14:creationId xmlns:p14="http://schemas.microsoft.com/office/powerpoint/2010/main" xmlns="" val="3958830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7620000" cy="1143000"/>
          </a:xfrm>
        </p:spPr>
        <p:txBody>
          <a:bodyPr/>
          <a:lstStyle/>
          <a:p>
            <a:r>
              <a:rPr lang="en-IN" sz="3200" dirty="0" smtClean="0"/>
              <a:t>Retrograde restorative materials</a:t>
            </a:r>
            <a:endParaRPr lang="en-IN" sz="3200" dirty="0"/>
          </a:p>
        </p:txBody>
      </p:sp>
      <p:sp>
        <p:nvSpPr>
          <p:cNvPr id="3" name="Content Placeholder 2"/>
          <p:cNvSpPr>
            <a:spLocks noGrp="1"/>
          </p:cNvSpPr>
          <p:nvPr>
            <p:ph idx="1"/>
          </p:nvPr>
        </p:nvSpPr>
        <p:spPr>
          <a:xfrm>
            <a:off x="457200" y="1124744"/>
            <a:ext cx="7620000" cy="5276056"/>
          </a:xfrm>
        </p:spPr>
        <p:txBody>
          <a:bodyPr>
            <a:normAutofit fontScale="92500" lnSpcReduction="20000"/>
          </a:bodyPr>
          <a:lstStyle/>
          <a:p>
            <a:r>
              <a:rPr lang="en-IN" sz="2400" dirty="0" smtClean="0">
                <a:solidFill>
                  <a:srgbClr val="FF0000"/>
                </a:solidFill>
              </a:rPr>
              <a:t>Purpose :</a:t>
            </a:r>
          </a:p>
          <a:p>
            <a:pPr>
              <a:buFontTx/>
              <a:buChar char="-"/>
            </a:pPr>
            <a:r>
              <a:rPr lang="en-IN" sz="2400" dirty="0" smtClean="0"/>
              <a:t>To seal the apex so that no bacteria or bacterial by products can enter or leave from the canal.</a:t>
            </a:r>
          </a:p>
          <a:p>
            <a:pPr>
              <a:buFontTx/>
              <a:buChar char="-"/>
            </a:pPr>
            <a:endParaRPr lang="en-IN" sz="2400" dirty="0"/>
          </a:p>
          <a:p>
            <a:r>
              <a:rPr lang="en-IN" sz="2400" dirty="0" smtClean="0">
                <a:solidFill>
                  <a:srgbClr val="FF0000"/>
                </a:solidFill>
              </a:rPr>
              <a:t>Properties of ideal retrograde restorative material:</a:t>
            </a:r>
          </a:p>
          <a:p>
            <a:pPr>
              <a:buFont typeface="Wingdings" pitchFamily="2" charset="2"/>
              <a:buChar char="ü"/>
            </a:pPr>
            <a:r>
              <a:rPr lang="en-IN" sz="2400" dirty="0" smtClean="0"/>
              <a:t>Well tolerated by periapical tissues</a:t>
            </a:r>
          </a:p>
          <a:p>
            <a:pPr>
              <a:buFont typeface="Wingdings" pitchFamily="2" charset="2"/>
              <a:buChar char="ü"/>
            </a:pPr>
            <a:r>
              <a:rPr lang="en-IN" sz="2400" dirty="0" smtClean="0"/>
              <a:t>Bacteriostatic or bactericidal</a:t>
            </a:r>
          </a:p>
          <a:p>
            <a:pPr>
              <a:buFont typeface="Wingdings" pitchFamily="2" charset="2"/>
              <a:buChar char="ü"/>
            </a:pPr>
            <a:r>
              <a:rPr lang="en-IN" sz="2400" dirty="0" smtClean="0"/>
              <a:t>Adhere to the tooth</a:t>
            </a:r>
          </a:p>
          <a:p>
            <a:pPr>
              <a:buFont typeface="Wingdings" pitchFamily="2" charset="2"/>
              <a:buChar char="ü"/>
            </a:pPr>
            <a:r>
              <a:rPr lang="en-IN" sz="2400" dirty="0" smtClean="0"/>
              <a:t>Dimensionally stable </a:t>
            </a:r>
          </a:p>
          <a:p>
            <a:pPr>
              <a:buFont typeface="Wingdings" pitchFamily="2" charset="2"/>
              <a:buChar char="ü"/>
            </a:pPr>
            <a:r>
              <a:rPr lang="en-IN" sz="2400" dirty="0" smtClean="0"/>
              <a:t>Readily available &amp; easy to handle</a:t>
            </a:r>
          </a:p>
          <a:p>
            <a:pPr>
              <a:buFont typeface="Wingdings" pitchFamily="2" charset="2"/>
              <a:buChar char="ü"/>
            </a:pPr>
            <a:r>
              <a:rPr lang="en-IN" sz="2400" dirty="0" smtClean="0"/>
              <a:t>Not stain teeth / periradicular tissue</a:t>
            </a:r>
          </a:p>
          <a:p>
            <a:pPr>
              <a:buFont typeface="Wingdings" pitchFamily="2" charset="2"/>
              <a:buChar char="ü"/>
            </a:pPr>
            <a:r>
              <a:rPr lang="en-IN" sz="2400" dirty="0" smtClean="0"/>
              <a:t>Non corrosive &amp; resistant to dissolution</a:t>
            </a:r>
          </a:p>
          <a:p>
            <a:pPr>
              <a:buFont typeface="Wingdings" pitchFamily="2" charset="2"/>
              <a:buChar char="ü"/>
            </a:pPr>
            <a:r>
              <a:rPr lang="en-IN" sz="2400" dirty="0" smtClean="0"/>
              <a:t>Electrochemically inactive</a:t>
            </a:r>
          </a:p>
          <a:p>
            <a:pPr>
              <a:buFont typeface="Wingdings" pitchFamily="2" charset="2"/>
              <a:buChar char="ü"/>
            </a:pPr>
            <a:r>
              <a:rPr lang="en-IN" sz="2400" dirty="0" smtClean="0"/>
              <a:t>Promote cementogenesis</a:t>
            </a:r>
          </a:p>
          <a:p>
            <a:pPr>
              <a:buFont typeface="Wingdings" pitchFamily="2" charset="2"/>
              <a:buChar char="ü"/>
            </a:pPr>
            <a:r>
              <a:rPr lang="en-IN" sz="2400" dirty="0"/>
              <a:t>R</a:t>
            </a:r>
            <a:r>
              <a:rPr lang="en-IN" sz="2400" dirty="0" smtClean="0"/>
              <a:t>adiopaque</a:t>
            </a:r>
            <a:endParaRPr lang="en-IN" sz="2400" dirty="0"/>
          </a:p>
        </p:txBody>
      </p:sp>
    </p:spTree>
    <p:extLst>
      <p:ext uri="{BB962C8B-B14F-4D97-AF65-F5344CB8AC3E}">
        <p14:creationId xmlns:p14="http://schemas.microsoft.com/office/powerpoint/2010/main" xmlns="" val="42308416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2348880"/>
            <a:ext cx="56388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buFont typeface="Wingdings" pitchFamily="2" charset="2"/>
              <a:buChar char="q"/>
            </a:pPr>
            <a:r>
              <a:rPr lang="en-US" sz="2000" dirty="0" smtClean="0"/>
              <a:t>MTA  </a:t>
            </a:r>
          </a:p>
          <a:p>
            <a:pPr marL="285750" indent="-285750">
              <a:buFont typeface="Wingdings" pitchFamily="2" charset="2"/>
              <a:buChar char="q"/>
            </a:pPr>
            <a:r>
              <a:rPr lang="en-US" sz="2000" dirty="0" smtClean="0"/>
              <a:t>Intermediate </a:t>
            </a:r>
            <a:r>
              <a:rPr lang="en-US" sz="2000" dirty="0"/>
              <a:t>restorative material (IRM) </a:t>
            </a:r>
          </a:p>
          <a:p>
            <a:pPr marL="285750" indent="-285750">
              <a:buFont typeface="Wingdings" pitchFamily="2" charset="2"/>
              <a:buChar char="q"/>
            </a:pPr>
            <a:r>
              <a:rPr lang="en-US" sz="2000" dirty="0" err="1" smtClean="0"/>
              <a:t>SuperEBA</a:t>
            </a:r>
            <a:r>
              <a:rPr lang="en-US" sz="2000" dirty="0" smtClean="0"/>
              <a:t> </a:t>
            </a:r>
            <a:endParaRPr lang="en-US" sz="2000" dirty="0"/>
          </a:p>
          <a:p>
            <a:pPr marL="285750" indent="-285750">
              <a:buFont typeface="Wingdings" pitchFamily="2" charset="2"/>
              <a:buChar char="q"/>
            </a:pPr>
            <a:r>
              <a:rPr lang="en-US" sz="2000" dirty="0" smtClean="0"/>
              <a:t>Glass </a:t>
            </a:r>
            <a:r>
              <a:rPr lang="en-US" sz="2000" dirty="0" err="1"/>
              <a:t>ionomer</a:t>
            </a:r>
            <a:r>
              <a:rPr lang="en-US" sz="2000" dirty="0"/>
              <a:t> cement </a:t>
            </a:r>
          </a:p>
          <a:p>
            <a:pPr marL="285750" indent="-285750">
              <a:buFont typeface="Wingdings" pitchFamily="2" charset="2"/>
              <a:buChar char="q"/>
            </a:pPr>
            <a:r>
              <a:rPr lang="en-US" sz="2000" dirty="0" err="1" smtClean="0"/>
              <a:t>Diaket</a:t>
            </a:r>
            <a:r>
              <a:rPr lang="en-US" sz="2000" dirty="0" smtClean="0"/>
              <a:t> </a:t>
            </a:r>
          </a:p>
          <a:p>
            <a:pPr marL="285750" indent="-285750">
              <a:buFont typeface="Wingdings" pitchFamily="2" charset="2"/>
              <a:buChar char="q"/>
            </a:pPr>
            <a:r>
              <a:rPr lang="en-US" sz="2000" dirty="0" smtClean="0"/>
              <a:t>Composite </a:t>
            </a:r>
            <a:r>
              <a:rPr lang="en-US" sz="2000" dirty="0"/>
              <a:t>resins and resin </a:t>
            </a:r>
            <a:r>
              <a:rPr lang="en-US" sz="2000" dirty="0" err="1"/>
              <a:t>ionomer</a:t>
            </a:r>
            <a:r>
              <a:rPr lang="en-US" sz="2000" dirty="0"/>
              <a:t> </a:t>
            </a:r>
            <a:r>
              <a:rPr lang="en-US" sz="2000" dirty="0" smtClean="0"/>
              <a:t>hybrids</a:t>
            </a:r>
          </a:p>
          <a:p>
            <a:pPr marL="285750" indent="-285750">
              <a:buFont typeface="Wingdings" pitchFamily="2" charset="2"/>
              <a:buChar char="q"/>
            </a:pPr>
            <a:r>
              <a:rPr lang="en-US" sz="2000" dirty="0" err="1"/>
              <a:t>Gutta</a:t>
            </a:r>
            <a:r>
              <a:rPr lang="en-US" sz="2000" dirty="0"/>
              <a:t> </a:t>
            </a:r>
            <a:r>
              <a:rPr lang="en-US" sz="2000" dirty="0" err="1"/>
              <a:t>percha</a:t>
            </a:r>
            <a:endParaRPr lang="en-US" sz="2000" dirty="0"/>
          </a:p>
          <a:p>
            <a:pPr marL="285750" indent="-285750">
              <a:buFont typeface="Wingdings" pitchFamily="2" charset="2"/>
              <a:buChar char="q"/>
            </a:pPr>
            <a:r>
              <a:rPr lang="en-US" sz="2000" dirty="0"/>
              <a:t>Amalgam</a:t>
            </a:r>
          </a:p>
          <a:p>
            <a:pPr marL="285750" indent="-285750">
              <a:buFont typeface="Wingdings" pitchFamily="2" charset="2"/>
              <a:buChar char="q"/>
            </a:pPr>
            <a:r>
              <a:rPr lang="en-US" sz="2000" dirty="0" err="1"/>
              <a:t>Cavit</a:t>
            </a:r>
            <a:r>
              <a:rPr lang="en-US" sz="2000" dirty="0"/>
              <a:t> </a:t>
            </a:r>
          </a:p>
        </p:txBody>
      </p:sp>
      <p:sp>
        <p:nvSpPr>
          <p:cNvPr id="3" name="Rectangle 2"/>
          <p:cNvSpPr/>
          <p:nvPr/>
        </p:nvSpPr>
        <p:spPr>
          <a:xfrm>
            <a:off x="2413783" y="751061"/>
            <a:ext cx="3538918" cy="461665"/>
          </a:xfrm>
          <a:prstGeom prst="rect">
            <a:avLst/>
          </a:prstGeom>
        </p:spPr>
        <p:style>
          <a:lnRef idx="3">
            <a:schemeClr val="lt1"/>
          </a:lnRef>
          <a:fillRef idx="1">
            <a:schemeClr val="accent5"/>
          </a:fillRef>
          <a:effectRef idx="1">
            <a:schemeClr val="accent5"/>
          </a:effectRef>
          <a:fontRef idx="minor">
            <a:schemeClr val="lt1"/>
          </a:fontRef>
        </p:style>
        <p:txBody>
          <a:bodyPr wrap="none">
            <a:spAutoFit/>
          </a:bodyPr>
          <a:lstStyle/>
          <a:p>
            <a:r>
              <a:rPr lang="en-US" sz="2400" b="1" dirty="0"/>
              <a:t>Root-End Filling Materials </a:t>
            </a:r>
          </a:p>
        </p:txBody>
      </p:sp>
    </p:spTree>
    <p:extLst>
      <p:ext uri="{BB962C8B-B14F-4D97-AF65-F5344CB8AC3E}">
        <p14:creationId xmlns:p14="http://schemas.microsoft.com/office/powerpoint/2010/main" xmlns="" val="3179397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899592" y="1196752"/>
            <a:ext cx="7056784" cy="4536504"/>
          </a:xfrm>
          <a:prstGeom prst="flowChartAlternateProcess">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The prognosis ultimately depends upon factors like:</a:t>
            </a:r>
          </a:p>
          <a:p>
            <a:pPr marL="285750" indent="-285750">
              <a:buFontTx/>
              <a:buChar char="-"/>
            </a:pPr>
            <a:r>
              <a:rPr lang="en-IN" sz="2200" dirty="0" smtClean="0">
                <a:solidFill>
                  <a:schemeClr val="tx1"/>
                </a:solidFill>
              </a:rPr>
              <a:t>Accurate bevel</a:t>
            </a:r>
          </a:p>
          <a:p>
            <a:pPr marL="285750" indent="-285750">
              <a:buFontTx/>
              <a:buChar char="-"/>
            </a:pPr>
            <a:r>
              <a:rPr lang="en-IN" sz="2200" dirty="0" smtClean="0">
                <a:solidFill>
                  <a:schemeClr val="tx1"/>
                </a:solidFill>
              </a:rPr>
              <a:t>Adequate access</a:t>
            </a:r>
          </a:p>
          <a:p>
            <a:pPr marL="285750" indent="-285750">
              <a:buFontTx/>
              <a:buChar char="-"/>
            </a:pPr>
            <a:r>
              <a:rPr lang="en-IN" sz="2200" dirty="0" smtClean="0">
                <a:solidFill>
                  <a:schemeClr val="tx1"/>
                </a:solidFill>
              </a:rPr>
              <a:t>Homeostasis</a:t>
            </a:r>
          </a:p>
          <a:p>
            <a:pPr marL="285750" indent="-285750">
              <a:buFontTx/>
              <a:buChar char="-"/>
            </a:pPr>
            <a:r>
              <a:rPr lang="en-IN" sz="2200" dirty="0" smtClean="0">
                <a:solidFill>
                  <a:schemeClr val="tx1"/>
                </a:solidFill>
              </a:rPr>
              <a:t>Accurate retrograde preparation</a:t>
            </a:r>
          </a:p>
          <a:p>
            <a:pPr marL="285750" indent="-285750">
              <a:buFontTx/>
              <a:buChar char="-"/>
            </a:pPr>
            <a:r>
              <a:rPr lang="en-IN" sz="2200" dirty="0" smtClean="0">
                <a:solidFill>
                  <a:schemeClr val="tx1"/>
                </a:solidFill>
              </a:rPr>
              <a:t>Accurate retrograde restoration</a:t>
            </a:r>
          </a:p>
          <a:p>
            <a:pPr marL="285750" indent="-285750">
              <a:buFontTx/>
              <a:buChar char="-"/>
            </a:pPr>
            <a:r>
              <a:rPr lang="en-IN" sz="2200" dirty="0" smtClean="0">
                <a:solidFill>
                  <a:schemeClr val="tx1"/>
                </a:solidFill>
              </a:rPr>
              <a:t>Existent periodontal disease</a:t>
            </a:r>
          </a:p>
          <a:p>
            <a:pPr marL="285750" indent="-285750">
              <a:buFontTx/>
              <a:buChar char="-"/>
            </a:pPr>
            <a:r>
              <a:rPr lang="en-IN" sz="2200" dirty="0" err="1" smtClean="0">
                <a:solidFill>
                  <a:schemeClr val="tx1"/>
                </a:solidFill>
              </a:rPr>
              <a:t>Occlusal</a:t>
            </a:r>
            <a:r>
              <a:rPr lang="en-IN" sz="2200" dirty="0" smtClean="0">
                <a:solidFill>
                  <a:schemeClr val="tx1"/>
                </a:solidFill>
              </a:rPr>
              <a:t> trauma</a:t>
            </a:r>
          </a:p>
          <a:p>
            <a:pPr marL="285750" indent="-285750">
              <a:buFontTx/>
              <a:buChar char="-"/>
            </a:pPr>
            <a:r>
              <a:rPr lang="en-IN" sz="2200" dirty="0" smtClean="0">
                <a:solidFill>
                  <a:schemeClr val="tx1"/>
                </a:solidFill>
              </a:rPr>
              <a:t>Missed vertical fractures</a:t>
            </a:r>
          </a:p>
          <a:p>
            <a:pPr marL="285750" indent="-285750">
              <a:buFontTx/>
              <a:buChar char="-"/>
            </a:pPr>
            <a:r>
              <a:rPr lang="en-IN" sz="2200" dirty="0" smtClean="0">
                <a:solidFill>
                  <a:schemeClr val="tx1"/>
                </a:solidFill>
              </a:rPr>
              <a:t>Quality of the </a:t>
            </a:r>
            <a:r>
              <a:rPr lang="en-IN" sz="2200" dirty="0" err="1" smtClean="0">
                <a:solidFill>
                  <a:schemeClr val="tx1"/>
                </a:solidFill>
              </a:rPr>
              <a:t>orthograde</a:t>
            </a:r>
            <a:r>
              <a:rPr lang="en-IN" sz="2200" dirty="0" smtClean="0">
                <a:solidFill>
                  <a:schemeClr val="tx1"/>
                </a:solidFill>
              </a:rPr>
              <a:t> filling</a:t>
            </a:r>
          </a:p>
          <a:p>
            <a:pPr marL="285750" indent="-285750">
              <a:buFontTx/>
              <a:buChar char="-"/>
            </a:pPr>
            <a:r>
              <a:rPr lang="en-IN" sz="2200" dirty="0" smtClean="0">
                <a:solidFill>
                  <a:schemeClr val="tx1"/>
                </a:solidFill>
              </a:rPr>
              <a:t>Individuals host response.</a:t>
            </a:r>
            <a:endParaRPr lang="en-IN" sz="2200" dirty="0">
              <a:solidFill>
                <a:schemeClr val="tx1"/>
              </a:solidFill>
            </a:endParaRPr>
          </a:p>
        </p:txBody>
      </p:sp>
    </p:spTree>
    <p:extLst>
      <p:ext uri="{BB962C8B-B14F-4D97-AF65-F5344CB8AC3E}">
        <p14:creationId xmlns:p14="http://schemas.microsoft.com/office/powerpoint/2010/main" xmlns="" val="589142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Closure of surgical area </a:t>
            </a:r>
            <a:endParaRPr lang="en-IN" dirty="0"/>
          </a:p>
        </p:txBody>
      </p:sp>
      <p:sp>
        <p:nvSpPr>
          <p:cNvPr id="4" name="Rectangle 3"/>
          <p:cNvSpPr/>
          <p:nvPr/>
        </p:nvSpPr>
        <p:spPr>
          <a:xfrm>
            <a:off x="539552" y="1628800"/>
            <a:ext cx="6840760" cy="4752528"/>
          </a:xfrm>
          <a:prstGeom prst="rect">
            <a:avLst/>
          </a:prstGeom>
          <a:solidFill>
            <a:srgbClr val="FFFEA8"/>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200" dirty="0" smtClean="0">
                <a:solidFill>
                  <a:schemeClr val="tx1"/>
                </a:solidFill>
              </a:rPr>
              <a:t>Repositioning of flap &amp; compression:</a:t>
            </a:r>
          </a:p>
          <a:p>
            <a:pPr marL="285750" indent="-285750">
              <a:buFont typeface="Wingdings" pitchFamily="2" charset="2"/>
              <a:buChar char="ü"/>
            </a:pPr>
            <a:r>
              <a:rPr lang="en-IN" sz="2200" dirty="0" smtClean="0">
                <a:solidFill>
                  <a:schemeClr val="tx1"/>
                </a:solidFill>
              </a:rPr>
              <a:t>The </a:t>
            </a:r>
            <a:r>
              <a:rPr lang="en-IN" sz="2200" dirty="0">
                <a:solidFill>
                  <a:schemeClr val="tx1"/>
                </a:solidFill>
              </a:rPr>
              <a:t>flap has to be </a:t>
            </a:r>
            <a:r>
              <a:rPr lang="en-IN" sz="2200" dirty="0" smtClean="0">
                <a:solidFill>
                  <a:schemeClr val="tx1"/>
                </a:solidFill>
              </a:rPr>
              <a:t>meticulously </a:t>
            </a:r>
            <a:r>
              <a:rPr lang="en-IN" sz="2200" dirty="0">
                <a:solidFill>
                  <a:schemeClr val="tx1"/>
                </a:solidFill>
              </a:rPr>
              <a:t>repositioned into the original position from where it was elevated</a:t>
            </a:r>
            <a:r>
              <a:rPr lang="en-IN" sz="2200" dirty="0" smtClean="0">
                <a:solidFill>
                  <a:schemeClr val="tx1"/>
                </a:solidFill>
              </a:rPr>
              <a:t>.</a:t>
            </a:r>
          </a:p>
          <a:p>
            <a:pPr marL="285750" indent="-285750">
              <a:buFont typeface="Wingdings" pitchFamily="2" charset="2"/>
              <a:buChar char="ü"/>
            </a:pPr>
            <a:r>
              <a:rPr lang="en-IN" sz="2200" dirty="0">
                <a:solidFill>
                  <a:schemeClr val="tx1"/>
                </a:solidFill>
              </a:rPr>
              <a:t>One has to also after repositioning the flap compress the tissues so that the flap does not resist </a:t>
            </a:r>
            <a:r>
              <a:rPr lang="en-IN" sz="2200" dirty="0" smtClean="0">
                <a:solidFill>
                  <a:schemeClr val="tx1"/>
                </a:solidFill>
              </a:rPr>
              <a:t>suturing.</a:t>
            </a:r>
          </a:p>
          <a:p>
            <a:pPr marL="285750" indent="-285750">
              <a:buFont typeface="Wingdings" pitchFamily="2" charset="2"/>
              <a:buChar char="ü"/>
            </a:pPr>
            <a:r>
              <a:rPr lang="en-IN" sz="2200" dirty="0">
                <a:solidFill>
                  <a:schemeClr val="tx1"/>
                </a:solidFill>
              </a:rPr>
              <a:t>The repositioned flap should always be kept moist with 2˝ × 2˝ moist gauze until suturing has begun</a:t>
            </a:r>
            <a:r>
              <a:rPr lang="en-IN" sz="2200" dirty="0" smtClean="0">
                <a:solidFill>
                  <a:schemeClr val="tx1"/>
                </a:solidFill>
              </a:rPr>
              <a:t>.</a:t>
            </a:r>
          </a:p>
          <a:p>
            <a:pPr marL="285750" indent="-285750">
              <a:buFont typeface="Wingdings" pitchFamily="2" charset="2"/>
              <a:buChar char="ü"/>
            </a:pPr>
            <a:r>
              <a:rPr lang="en-IN" sz="2200" dirty="0">
                <a:solidFill>
                  <a:schemeClr val="tx1"/>
                </a:solidFill>
              </a:rPr>
              <a:t>Compression results in a thin fibrin clot in the wound </a:t>
            </a:r>
            <a:r>
              <a:rPr lang="en-IN" sz="2200" dirty="0" smtClean="0">
                <a:solidFill>
                  <a:schemeClr val="tx1"/>
                </a:solidFill>
              </a:rPr>
              <a:t>site</a:t>
            </a:r>
            <a:r>
              <a:rPr lang="en-IN" sz="2200" dirty="0">
                <a:solidFill>
                  <a:schemeClr val="tx1"/>
                </a:solidFill>
              </a:rPr>
              <a:t> </a:t>
            </a:r>
            <a:r>
              <a:rPr lang="en-IN" sz="2200" dirty="0" smtClean="0">
                <a:solidFill>
                  <a:schemeClr val="tx1"/>
                </a:solidFill>
              </a:rPr>
              <a:t>&amp; </a:t>
            </a:r>
            <a:r>
              <a:rPr lang="en-IN" sz="2200" dirty="0">
                <a:solidFill>
                  <a:schemeClr val="tx1"/>
                </a:solidFill>
              </a:rPr>
              <a:t>will result in initial </a:t>
            </a:r>
            <a:r>
              <a:rPr lang="en-IN" sz="2200" dirty="0" smtClean="0">
                <a:solidFill>
                  <a:schemeClr val="tx1"/>
                </a:solidFill>
              </a:rPr>
              <a:t>adhesion </a:t>
            </a:r>
            <a:r>
              <a:rPr lang="en-IN" sz="2200" dirty="0">
                <a:solidFill>
                  <a:schemeClr val="tx1"/>
                </a:solidFill>
              </a:rPr>
              <a:t>between the wound edges and intravascular clotting which reduces oozing from the severed </a:t>
            </a:r>
            <a:r>
              <a:rPr lang="en-IN" sz="2200" dirty="0" err="1" smtClean="0">
                <a:solidFill>
                  <a:schemeClr val="tx1"/>
                </a:solidFill>
              </a:rPr>
              <a:t>microvessels</a:t>
            </a:r>
            <a:r>
              <a:rPr lang="en-IN" sz="2000" dirty="0" smtClean="0">
                <a:solidFill>
                  <a:schemeClr val="tx1"/>
                </a:solidFill>
              </a:rPr>
              <a:t>.</a:t>
            </a:r>
            <a:endParaRPr lang="en-IN" sz="2000" dirty="0">
              <a:solidFill>
                <a:schemeClr val="tx1"/>
              </a:solidFill>
            </a:endParaRPr>
          </a:p>
        </p:txBody>
      </p:sp>
    </p:spTree>
    <p:extLst>
      <p:ext uri="{BB962C8B-B14F-4D97-AF65-F5344CB8AC3E}">
        <p14:creationId xmlns:p14="http://schemas.microsoft.com/office/powerpoint/2010/main" xmlns="" val="411609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5418"/>
            <a:ext cx="2448272" cy="1143000"/>
          </a:xfrm>
        </p:spPr>
        <p:txBody>
          <a:bodyPr/>
          <a:lstStyle/>
          <a:p>
            <a:r>
              <a:rPr lang="en-IN" dirty="0" smtClean="0"/>
              <a:t>Suturing </a:t>
            </a:r>
            <a:endParaRPr lang="en-IN" dirty="0"/>
          </a:p>
        </p:txBody>
      </p:sp>
      <p:sp>
        <p:nvSpPr>
          <p:cNvPr id="3" name="Content Placeholder 2"/>
          <p:cNvSpPr>
            <a:spLocks noGrp="1"/>
          </p:cNvSpPr>
          <p:nvPr>
            <p:ph idx="1"/>
          </p:nvPr>
        </p:nvSpPr>
        <p:spPr>
          <a:xfrm>
            <a:off x="395536" y="1052736"/>
            <a:ext cx="7681664" cy="5616624"/>
          </a:xfrm>
        </p:spPr>
        <p:txBody>
          <a:bodyPr>
            <a:normAutofit fontScale="92500" lnSpcReduction="20000"/>
          </a:bodyPr>
          <a:lstStyle/>
          <a:p>
            <a:r>
              <a:rPr lang="en-IN" dirty="0" smtClean="0"/>
              <a:t>Purpose :  To approximate the incised tissue &amp; stabilize the flapped mucoperiosteum until reattachment occurs.</a:t>
            </a:r>
          </a:p>
          <a:p>
            <a:endParaRPr lang="en-IN" dirty="0"/>
          </a:p>
          <a:p>
            <a:pPr marL="114300" indent="0">
              <a:buNone/>
            </a:pPr>
            <a:r>
              <a:rPr lang="en-IN" dirty="0" smtClean="0"/>
              <a:t>Classification of suture materials:</a:t>
            </a:r>
          </a:p>
          <a:p>
            <a:pPr>
              <a:buFont typeface="Courier New" pitchFamily="49" charset="0"/>
              <a:buChar char="o"/>
            </a:pPr>
            <a:r>
              <a:rPr lang="en-IN" dirty="0" smtClean="0"/>
              <a:t>Based on material:</a:t>
            </a:r>
          </a:p>
          <a:p>
            <a:pPr marL="114300" indent="0">
              <a:buNone/>
            </a:pPr>
            <a:r>
              <a:rPr lang="en-IN" dirty="0"/>
              <a:t> </a:t>
            </a:r>
            <a:r>
              <a:rPr lang="en-IN" dirty="0" smtClean="0"/>
              <a:t>               </a:t>
            </a:r>
            <a:r>
              <a:rPr lang="en-IN" u="sng" dirty="0" smtClean="0"/>
              <a:t>Synthetic fibres</a:t>
            </a:r>
            <a:r>
              <a:rPr lang="en-IN" dirty="0" smtClean="0"/>
              <a:t>                           </a:t>
            </a:r>
            <a:r>
              <a:rPr lang="en-IN" u="sng" dirty="0" smtClean="0"/>
              <a:t>Natural</a:t>
            </a:r>
          </a:p>
          <a:p>
            <a:pPr marL="114300" indent="0">
              <a:buNone/>
            </a:pPr>
            <a:r>
              <a:rPr lang="en-IN" dirty="0"/>
              <a:t> </a:t>
            </a:r>
            <a:r>
              <a:rPr lang="en-IN" dirty="0" smtClean="0"/>
              <a:t>               Nylon                                            Collagen </a:t>
            </a:r>
          </a:p>
          <a:p>
            <a:pPr marL="114300" indent="0">
              <a:buNone/>
            </a:pPr>
            <a:r>
              <a:rPr lang="en-IN" dirty="0"/>
              <a:t> </a:t>
            </a:r>
            <a:r>
              <a:rPr lang="en-IN" dirty="0" smtClean="0"/>
              <a:t>               Polyester                                      Gut</a:t>
            </a:r>
          </a:p>
          <a:p>
            <a:pPr marL="114300" indent="0">
              <a:buNone/>
            </a:pPr>
            <a:r>
              <a:rPr lang="en-IN" dirty="0"/>
              <a:t> </a:t>
            </a:r>
            <a:r>
              <a:rPr lang="en-IN" dirty="0" smtClean="0"/>
              <a:t>               </a:t>
            </a:r>
            <a:r>
              <a:rPr lang="en-IN" dirty="0" err="1" smtClean="0"/>
              <a:t>Polyglactin</a:t>
            </a:r>
            <a:r>
              <a:rPr lang="en-IN" dirty="0" smtClean="0"/>
              <a:t>                                   Silk</a:t>
            </a:r>
          </a:p>
          <a:p>
            <a:pPr marL="114300" indent="0">
              <a:buNone/>
            </a:pPr>
            <a:r>
              <a:rPr lang="en-IN" dirty="0"/>
              <a:t> </a:t>
            </a:r>
            <a:r>
              <a:rPr lang="en-IN" dirty="0" smtClean="0"/>
              <a:t>               </a:t>
            </a:r>
            <a:r>
              <a:rPr lang="en-IN" dirty="0" err="1" smtClean="0"/>
              <a:t>Polyglycolic</a:t>
            </a:r>
            <a:r>
              <a:rPr lang="en-IN" dirty="0" smtClean="0"/>
              <a:t> acid </a:t>
            </a:r>
          </a:p>
          <a:p>
            <a:pPr marL="114300" indent="0">
              <a:buNone/>
            </a:pPr>
            <a:endParaRPr lang="en-IN" dirty="0" smtClean="0"/>
          </a:p>
          <a:p>
            <a:pPr>
              <a:buFont typeface="Courier New" pitchFamily="49" charset="0"/>
              <a:buChar char="o"/>
            </a:pPr>
            <a:r>
              <a:rPr lang="en-IN" dirty="0" smtClean="0"/>
              <a:t>Based on absorbency:</a:t>
            </a:r>
          </a:p>
          <a:p>
            <a:pPr marL="114300" indent="0">
              <a:buNone/>
            </a:pPr>
            <a:r>
              <a:rPr lang="en-IN" dirty="0"/>
              <a:t> </a:t>
            </a:r>
            <a:r>
              <a:rPr lang="en-IN" dirty="0" smtClean="0"/>
              <a:t>               </a:t>
            </a:r>
            <a:r>
              <a:rPr lang="en-IN" u="sng" dirty="0" smtClean="0"/>
              <a:t>Absorbable</a:t>
            </a:r>
            <a:r>
              <a:rPr lang="en-IN" dirty="0" smtClean="0"/>
              <a:t>                                  </a:t>
            </a:r>
            <a:r>
              <a:rPr lang="en-IN" u="sng" dirty="0" smtClean="0"/>
              <a:t>Non-absorbable</a:t>
            </a:r>
            <a:r>
              <a:rPr lang="en-IN" dirty="0" smtClean="0"/>
              <a:t>                                  </a:t>
            </a:r>
          </a:p>
          <a:p>
            <a:pPr marL="114300" indent="0">
              <a:buNone/>
            </a:pPr>
            <a:r>
              <a:rPr lang="en-IN" dirty="0"/>
              <a:t> </a:t>
            </a:r>
            <a:r>
              <a:rPr lang="en-IN" dirty="0" smtClean="0"/>
              <a:t>               Polyester                                      Silk </a:t>
            </a:r>
          </a:p>
          <a:p>
            <a:pPr marL="114300" indent="0">
              <a:buNone/>
            </a:pPr>
            <a:r>
              <a:rPr lang="en-IN" dirty="0"/>
              <a:t> </a:t>
            </a:r>
            <a:r>
              <a:rPr lang="en-IN" dirty="0" smtClean="0"/>
              <a:t>               PGA                                               Nylon</a:t>
            </a:r>
          </a:p>
          <a:p>
            <a:pPr marL="114300" indent="0">
              <a:buNone/>
            </a:pPr>
            <a:r>
              <a:rPr lang="en-IN" dirty="0"/>
              <a:t> </a:t>
            </a:r>
            <a:r>
              <a:rPr lang="en-IN" dirty="0" smtClean="0"/>
              <a:t>               Collagen </a:t>
            </a:r>
          </a:p>
          <a:p>
            <a:pPr marL="114300" indent="0">
              <a:buNone/>
            </a:pPr>
            <a:r>
              <a:rPr lang="en-IN" dirty="0"/>
              <a:t> </a:t>
            </a:r>
            <a:r>
              <a:rPr lang="en-IN" dirty="0" smtClean="0"/>
              <a:t>               Gut</a:t>
            </a:r>
          </a:p>
        </p:txBody>
      </p:sp>
    </p:spTree>
    <p:extLst>
      <p:ext uri="{BB962C8B-B14F-4D97-AF65-F5344CB8AC3E}">
        <p14:creationId xmlns:p14="http://schemas.microsoft.com/office/powerpoint/2010/main" xmlns="" val="4176734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7620000" cy="5708104"/>
          </a:xfrm>
        </p:spPr>
        <p:txBody>
          <a:bodyPr/>
          <a:lstStyle/>
          <a:p>
            <a:r>
              <a:rPr lang="en-IN" dirty="0" smtClean="0"/>
              <a:t>Size : </a:t>
            </a:r>
          </a:p>
          <a:p>
            <a:pPr>
              <a:buFontTx/>
              <a:buChar char="-"/>
            </a:pPr>
            <a:r>
              <a:rPr lang="en-IN" dirty="0" smtClean="0"/>
              <a:t>3-0, 4-0, 5-0, 6-0</a:t>
            </a:r>
          </a:p>
          <a:p>
            <a:pPr>
              <a:buFontTx/>
              <a:buChar char="-"/>
            </a:pPr>
            <a:r>
              <a:rPr lang="en-IN" dirty="0" smtClean="0"/>
              <a:t>The higher the first number the smaller the diameter of the suture material.</a:t>
            </a:r>
          </a:p>
          <a:p>
            <a:pPr>
              <a:buFontTx/>
              <a:buChar char="-"/>
            </a:pPr>
            <a:endParaRPr lang="en-IN" dirty="0"/>
          </a:p>
          <a:p>
            <a:r>
              <a:rPr lang="en-IN" dirty="0" smtClean="0"/>
              <a:t>Structure :</a:t>
            </a:r>
          </a:p>
          <a:p>
            <a:pPr>
              <a:buFontTx/>
              <a:buChar char="-"/>
            </a:pPr>
            <a:r>
              <a:rPr lang="en-IN" dirty="0" smtClean="0"/>
              <a:t>Monofilament &amp; Multifilament</a:t>
            </a:r>
          </a:p>
          <a:p>
            <a:pPr>
              <a:buFontTx/>
              <a:buChar char="-"/>
            </a:pPr>
            <a:r>
              <a:rPr lang="en-IN" dirty="0" smtClean="0"/>
              <a:t>Twisted &amp; Braided</a:t>
            </a:r>
            <a:endParaRPr lang="en-IN" dirty="0"/>
          </a:p>
        </p:txBody>
      </p:sp>
    </p:spTree>
    <p:extLst>
      <p:ext uri="{BB962C8B-B14F-4D97-AF65-F5344CB8AC3E}">
        <p14:creationId xmlns:p14="http://schemas.microsoft.com/office/powerpoint/2010/main" xmlns="" val="1494439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2314600" cy="1143000"/>
          </a:xfrm>
        </p:spPr>
        <p:txBody>
          <a:bodyPr/>
          <a:lstStyle/>
          <a:p>
            <a:r>
              <a:rPr lang="en-IN" dirty="0" smtClean="0"/>
              <a:t>Needles </a:t>
            </a:r>
            <a:endParaRPr lang="en-IN" dirty="0"/>
          </a:p>
        </p:txBody>
      </p:sp>
      <p:sp>
        <p:nvSpPr>
          <p:cNvPr id="3" name="Content Placeholder 2"/>
          <p:cNvSpPr>
            <a:spLocks noGrp="1"/>
          </p:cNvSpPr>
          <p:nvPr>
            <p:ph idx="1"/>
          </p:nvPr>
        </p:nvSpPr>
        <p:spPr>
          <a:xfrm>
            <a:off x="457200" y="1268760"/>
            <a:ext cx="7620000" cy="5132040"/>
          </a:xfrm>
        </p:spPr>
        <p:txBody>
          <a:bodyPr/>
          <a:lstStyle/>
          <a:p>
            <a:r>
              <a:rPr lang="en-IN" dirty="0"/>
              <a:t>Surgical needles are designed to carry the suture </a:t>
            </a:r>
            <a:r>
              <a:rPr lang="en-IN" dirty="0" smtClean="0"/>
              <a:t>material </a:t>
            </a:r>
            <a:r>
              <a:rPr lang="en-IN" dirty="0"/>
              <a:t>through the tissues with </a:t>
            </a:r>
            <a:r>
              <a:rPr lang="en-IN" dirty="0" smtClean="0"/>
              <a:t>minimal trauma.</a:t>
            </a:r>
          </a:p>
          <a:p>
            <a:r>
              <a:rPr lang="en-IN" dirty="0" smtClean="0"/>
              <a:t>Needles with reverse cutting edge (the cutting edge is on the outside of the curve) is preferred.</a:t>
            </a:r>
          </a:p>
          <a:p>
            <a:r>
              <a:rPr lang="en-IN" dirty="0" smtClean="0"/>
              <a:t>Available in arcs of ¼, 3/8, ½ &amp; 5/8 of a circle, most useful being 3/8 and ½ </a:t>
            </a:r>
            <a:r>
              <a:rPr lang="en-IN" dirty="0" err="1" smtClean="0"/>
              <a:t>cirlce</a:t>
            </a:r>
            <a:r>
              <a:rPr lang="en-IN" dirty="0" smtClean="0"/>
              <a:t>.</a:t>
            </a:r>
            <a:endParaRPr lang="en-IN"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3713619"/>
            <a:ext cx="2592288" cy="2739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39952" y="3344686"/>
            <a:ext cx="3528392" cy="2950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09819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7620000" cy="1143000"/>
          </a:xfrm>
        </p:spPr>
        <p:txBody>
          <a:bodyPr/>
          <a:lstStyle/>
          <a:p>
            <a:r>
              <a:rPr lang="en-IN" dirty="0" smtClean="0"/>
              <a:t>Suturing techniques</a:t>
            </a:r>
            <a:endParaRPr lang="en-IN" dirty="0"/>
          </a:p>
        </p:txBody>
      </p:sp>
      <p:sp>
        <p:nvSpPr>
          <p:cNvPr id="3" name="Content Placeholder 2"/>
          <p:cNvSpPr>
            <a:spLocks noGrp="1"/>
          </p:cNvSpPr>
          <p:nvPr>
            <p:ph idx="1"/>
          </p:nvPr>
        </p:nvSpPr>
        <p:spPr>
          <a:xfrm>
            <a:off x="457200" y="836712"/>
            <a:ext cx="7620000" cy="4800600"/>
          </a:xfrm>
        </p:spPr>
        <p:txBody>
          <a:bodyPr/>
          <a:lstStyle/>
          <a:p>
            <a:r>
              <a:rPr lang="en-IN" dirty="0" smtClean="0">
                <a:solidFill>
                  <a:srgbClr val="FF0000"/>
                </a:solidFill>
              </a:rPr>
              <a:t>Single interrupted</a:t>
            </a:r>
          </a:p>
          <a:p>
            <a:pPr>
              <a:buFont typeface="Wingdings" pitchFamily="2" charset="2"/>
              <a:buChar char="ü"/>
            </a:pPr>
            <a:r>
              <a:rPr lang="en-IN" sz="2000" dirty="0"/>
              <a:t>The first bite of the needle should be through the movable tissue. The </a:t>
            </a:r>
            <a:r>
              <a:rPr lang="en-IN" sz="2000" dirty="0" err="1"/>
              <a:t>buccal</a:t>
            </a:r>
            <a:r>
              <a:rPr lang="en-IN" sz="2000" dirty="0"/>
              <a:t> entry from the </a:t>
            </a:r>
            <a:r>
              <a:rPr lang="en-IN" sz="2000" dirty="0" smtClean="0"/>
              <a:t>incision </a:t>
            </a:r>
            <a:r>
              <a:rPr lang="en-IN" sz="2000" dirty="0"/>
              <a:t>margin is </a:t>
            </a:r>
            <a:r>
              <a:rPr lang="en-IN" sz="2000" dirty="0" smtClean="0"/>
              <a:t>suitable.</a:t>
            </a:r>
          </a:p>
          <a:p>
            <a:pPr>
              <a:buFont typeface="Wingdings" pitchFamily="2" charset="2"/>
              <a:buChar char="ü"/>
            </a:pPr>
            <a:r>
              <a:rPr lang="en-IN" sz="2000" dirty="0" smtClean="0"/>
              <a:t>Next</a:t>
            </a:r>
            <a:r>
              <a:rPr lang="en-IN" sz="2000" dirty="0"/>
              <a:t>, the needle should enter the undersurface of mucoperiosteum of the dependent tissue. </a:t>
            </a:r>
            <a:endParaRPr lang="en-IN" sz="2000" dirty="0" smtClean="0"/>
          </a:p>
          <a:p>
            <a:pPr>
              <a:buFont typeface="Wingdings" pitchFamily="2" charset="2"/>
              <a:buChar char="ü"/>
            </a:pPr>
            <a:r>
              <a:rPr lang="en-IN" sz="2000" dirty="0" smtClean="0"/>
              <a:t>Used for </a:t>
            </a:r>
            <a:r>
              <a:rPr lang="en-IN" sz="2000" dirty="0"/>
              <a:t>closure and stabilization of vertical releasing incisions.</a:t>
            </a:r>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3284984"/>
            <a:ext cx="5926137" cy="32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7721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620000" cy="5852120"/>
          </a:xfrm>
        </p:spPr>
        <p:txBody>
          <a:bodyPr/>
          <a:lstStyle/>
          <a:p>
            <a:r>
              <a:rPr lang="en-IN" dirty="0" smtClean="0">
                <a:solidFill>
                  <a:srgbClr val="FF0000"/>
                </a:solidFill>
              </a:rPr>
              <a:t>Interrupted loop (interdental) suture</a:t>
            </a:r>
            <a:r>
              <a:rPr lang="en-IN" dirty="0" smtClean="0"/>
              <a:t>:</a:t>
            </a:r>
          </a:p>
          <a:p>
            <a:pPr>
              <a:buFont typeface="Wingdings" pitchFamily="2" charset="2"/>
              <a:buChar char="ü"/>
            </a:pPr>
            <a:r>
              <a:rPr lang="en-IN" dirty="0"/>
              <a:t>These sutures are primarily for securing and </a:t>
            </a:r>
            <a:r>
              <a:rPr lang="en-IN" dirty="0" smtClean="0"/>
              <a:t>stabilizing </a:t>
            </a:r>
            <a:r>
              <a:rPr lang="en-IN" dirty="0"/>
              <a:t>the horizontal component of </a:t>
            </a:r>
            <a:r>
              <a:rPr lang="en-IN" dirty="0" err="1" smtClean="0"/>
              <a:t>mucoperiosteal</a:t>
            </a:r>
            <a:r>
              <a:rPr lang="en-IN" dirty="0" smtClean="0"/>
              <a:t> </a:t>
            </a:r>
            <a:r>
              <a:rPr lang="en-IN" dirty="0"/>
              <a:t>flap. </a:t>
            </a:r>
            <a:endParaRPr lang="en-IN" dirty="0" smtClean="0"/>
          </a:p>
          <a:p>
            <a:pPr>
              <a:buFont typeface="Wingdings" pitchFamily="2" charset="2"/>
              <a:buChar char="ü"/>
            </a:pPr>
            <a:r>
              <a:rPr lang="en-IN" dirty="0"/>
              <a:t>The surgical needle is inserted through the </a:t>
            </a:r>
            <a:r>
              <a:rPr lang="en-IN" dirty="0" err="1"/>
              <a:t>buccal</a:t>
            </a:r>
            <a:r>
              <a:rPr lang="en-IN" dirty="0"/>
              <a:t> or facial </a:t>
            </a:r>
            <a:r>
              <a:rPr lang="en-IN" dirty="0" smtClean="0"/>
              <a:t>interdental </a:t>
            </a:r>
            <a:r>
              <a:rPr lang="en-IN" dirty="0"/>
              <a:t>papillae, then through the lingual interdental papillae, and then back through the interdental embrasure. </a:t>
            </a:r>
            <a:endParaRPr lang="en-IN" dirty="0" smtClean="0"/>
          </a:p>
          <a:p>
            <a:pPr>
              <a:buFont typeface="Wingdings" pitchFamily="2" charset="2"/>
              <a:buChar char="ü"/>
            </a:pPr>
            <a:r>
              <a:rPr lang="en-IN" dirty="0" smtClean="0"/>
              <a:t>It </a:t>
            </a:r>
            <a:r>
              <a:rPr lang="en-IN" dirty="0"/>
              <a:t>is tied on the </a:t>
            </a:r>
            <a:r>
              <a:rPr lang="en-IN" dirty="0" err="1"/>
              <a:t>buccal</a:t>
            </a:r>
            <a:r>
              <a:rPr lang="en-IN" dirty="0"/>
              <a:t> or facial surface of the attached gingiva.</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2" y="3356992"/>
            <a:ext cx="3672408" cy="2891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55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3728" y="44624"/>
            <a:ext cx="3838575" cy="270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42727" y="2780928"/>
            <a:ext cx="4600575" cy="27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1216522" y="5570656"/>
            <a:ext cx="5587726" cy="738664"/>
          </a:xfrm>
          <a:prstGeom prst="rect">
            <a:avLst/>
          </a:prstGeom>
          <a:noFill/>
        </p:spPr>
        <p:txBody>
          <a:bodyPr wrap="square" rtlCol="0">
            <a:spAutoFit/>
          </a:bodyPr>
          <a:lstStyle/>
          <a:p>
            <a:r>
              <a:rPr lang="en-IN" sz="1400" dirty="0" smtClean="0"/>
              <a:t>(a) and (b) Persistent periradicular pathology in root canal–treated teeth.</a:t>
            </a:r>
          </a:p>
          <a:p>
            <a:r>
              <a:rPr lang="en-IN" sz="1400" dirty="0" smtClean="0"/>
              <a:t>(c) Perforation of the root due to improper post placement. (d) Persistent pain due to overfilling of the canals.</a:t>
            </a:r>
            <a:endParaRPr lang="en-IN" sz="1400" dirty="0"/>
          </a:p>
        </p:txBody>
      </p:sp>
    </p:spTree>
    <p:extLst>
      <p:ext uri="{BB962C8B-B14F-4D97-AF65-F5344CB8AC3E}">
        <p14:creationId xmlns:p14="http://schemas.microsoft.com/office/powerpoint/2010/main" xmlns="" val="2935528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5194920" cy="5780112"/>
          </a:xfrm>
        </p:spPr>
        <p:txBody>
          <a:bodyPr>
            <a:normAutofit fontScale="92500"/>
          </a:bodyPr>
          <a:lstStyle/>
          <a:p>
            <a:r>
              <a:rPr lang="en-IN" dirty="0" smtClean="0">
                <a:solidFill>
                  <a:srgbClr val="FF0000"/>
                </a:solidFill>
              </a:rPr>
              <a:t>Vertical Mattress Suture</a:t>
            </a:r>
          </a:p>
          <a:p>
            <a:pPr>
              <a:buFont typeface="Wingdings" pitchFamily="2" charset="2"/>
              <a:buChar char="ü"/>
            </a:pPr>
            <a:r>
              <a:rPr lang="en-IN" dirty="0" smtClean="0"/>
              <a:t>Avoids </a:t>
            </a:r>
            <a:r>
              <a:rPr lang="en-IN" dirty="0"/>
              <a:t>penetration of tissues in the incisional wound and supports the interdental papilla in a coronal </a:t>
            </a:r>
            <a:r>
              <a:rPr lang="en-IN" dirty="0" smtClean="0"/>
              <a:t>direction.</a:t>
            </a:r>
          </a:p>
          <a:p>
            <a:pPr>
              <a:buFont typeface="Wingdings" pitchFamily="2" charset="2"/>
              <a:buChar char="ü"/>
            </a:pPr>
            <a:r>
              <a:rPr lang="en-IN" dirty="0"/>
              <a:t>The surgical needle enters and exits the flapped mucoperiosteum some distance apical from the incision </a:t>
            </a:r>
            <a:r>
              <a:rPr lang="en-IN" dirty="0" smtClean="0"/>
              <a:t>line.</a:t>
            </a:r>
          </a:p>
          <a:p>
            <a:pPr>
              <a:buFont typeface="Wingdings" pitchFamily="2" charset="2"/>
              <a:buChar char="ü"/>
            </a:pPr>
            <a:r>
              <a:rPr lang="en-IN" dirty="0" smtClean="0"/>
              <a:t>The </a:t>
            </a:r>
            <a:r>
              <a:rPr lang="en-IN" dirty="0"/>
              <a:t>suture is then passed through the interdental embrasure, directed to the lingual of the adjacent tooth, and passed back through the opposite interdental embrasure. </a:t>
            </a:r>
            <a:endParaRPr lang="en-IN" dirty="0" smtClean="0"/>
          </a:p>
          <a:p>
            <a:pPr>
              <a:buFont typeface="Wingdings" pitchFamily="2" charset="2"/>
              <a:buChar char="ü"/>
            </a:pPr>
            <a:r>
              <a:rPr lang="en-IN" dirty="0" smtClean="0"/>
              <a:t>The </a:t>
            </a:r>
            <a:r>
              <a:rPr lang="en-IN" dirty="0"/>
              <a:t>needle then enters and exits the flapped mucoperiosteum again, is passed through the embrasure and again, lingual to the tooth and through the opposite interdental embrasure to be tied on the </a:t>
            </a:r>
            <a:r>
              <a:rPr lang="en-IN" dirty="0" err="1"/>
              <a:t>buccal</a:t>
            </a:r>
            <a:r>
              <a:rPr lang="en-IN" dirty="0"/>
              <a:t> </a:t>
            </a:r>
            <a:r>
              <a:rPr lang="en-IN" dirty="0" smtClean="0"/>
              <a:t>surface.</a:t>
            </a:r>
            <a:endParaRPr lang="en-IN" dirty="0"/>
          </a:p>
          <a:p>
            <a:pPr>
              <a:buFont typeface="Wingdings" pitchFamily="2" charset="2"/>
              <a:buChar char="ü"/>
            </a:pPr>
            <a:endParaRPr lang="en-IN" dirty="0" smtClean="0"/>
          </a:p>
          <a:p>
            <a:pPr>
              <a:buFont typeface="Wingdings" pitchFamily="2" charset="2"/>
              <a:buChar char="ü"/>
            </a:pPr>
            <a:endParaRPr lang="en-IN" dirty="0"/>
          </a:p>
          <a:p>
            <a:pPr>
              <a:buFont typeface="Wingdings" pitchFamily="2" charset="2"/>
              <a:buChar char="ü"/>
            </a:pPr>
            <a:endParaRPr lang="en-IN" dirty="0" smtClean="0"/>
          </a:p>
          <a:p>
            <a:pPr>
              <a:buFont typeface="Wingdings" pitchFamily="2" charset="2"/>
              <a:buChar char="ü"/>
            </a:pPr>
            <a:endParaRPr lang="en-I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3436" y="1916832"/>
            <a:ext cx="3741052"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69273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solidFill>
                  <a:srgbClr val="FF0000"/>
                </a:solidFill>
              </a:rPr>
              <a:t>Horizontal Mattress Suture</a:t>
            </a:r>
          </a:p>
          <a:p>
            <a:pPr>
              <a:buFont typeface="Wingdings" pitchFamily="2" charset="2"/>
              <a:buChar char="ü"/>
            </a:pPr>
            <a:r>
              <a:rPr lang="en-IN" dirty="0"/>
              <a:t>Similar concept to the vertical suture except that it extends along a horizontal plane, almost like two simple interrupted sutures lying next to each other.</a:t>
            </a:r>
          </a:p>
          <a:p>
            <a:endParaRPr lang="en-IN"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3768" y="4437112"/>
            <a:ext cx="3467462"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96349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7620000" cy="5636096"/>
          </a:xfrm>
        </p:spPr>
        <p:txBody>
          <a:bodyPr/>
          <a:lstStyle/>
          <a:p>
            <a:r>
              <a:rPr lang="en-IN" dirty="0" smtClean="0">
                <a:solidFill>
                  <a:srgbClr val="FF0000"/>
                </a:solidFill>
              </a:rPr>
              <a:t>Continuous locking suture</a:t>
            </a:r>
          </a:p>
          <a:p>
            <a:pPr>
              <a:buFont typeface="Wingdings" pitchFamily="2" charset="2"/>
              <a:buChar char="ü"/>
            </a:pPr>
            <a:r>
              <a:rPr lang="en-IN" dirty="0" smtClean="0"/>
              <a:t>Similar </a:t>
            </a:r>
            <a:r>
              <a:rPr lang="en-IN" dirty="0"/>
              <a:t>to simple interrupted suture except there are no individual sutures. </a:t>
            </a:r>
            <a:endParaRPr lang="en-IN" dirty="0" smtClean="0"/>
          </a:p>
          <a:p>
            <a:pPr>
              <a:buFont typeface="Wingdings" pitchFamily="2" charset="2"/>
              <a:buChar char="ü"/>
            </a:pPr>
            <a:r>
              <a:rPr lang="en-IN" dirty="0" smtClean="0"/>
              <a:t>It </a:t>
            </a:r>
            <a:r>
              <a:rPr lang="en-IN" dirty="0"/>
              <a:t>provides watertight closure and is rapid technique for </a:t>
            </a:r>
            <a:r>
              <a:rPr lang="en-IN" dirty="0" smtClean="0"/>
              <a:t>closure.</a:t>
            </a:r>
            <a:endParaRPr lang="en-IN"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7704" y="3140967"/>
            <a:ext cx="3744416" cy="2307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42225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64704"/>
            <a:ext cx="5184576" cy="5636096"/>
          </a:xfrm>
        </p:spPr>
        <p:txBody>
          <a:bodyPr>
            <a:normAutofit/>
          </a:bodyPr>
          <a:lstStyle/>
          <a:p>
            <a:r>
              <a:rPr lang="en-IN" dirty="0" smtClean="0">
                <a:solidFill>
                  <a:srgbClr val="FF0000"/>
                </a:solidFill>
              </a:rPr>
              <a:t>Single sling suture</a:t>
            </a:r>
          </a:p>
          <a:p>
            <a:pPr>
              <a:buFont typeface="Wingdings" pitchFamily="2" charset="2"/>
              <a:buChar char="ü"/>
            </a:pPr>
            <a:r>
              <a:rPr lang="en-IN" dirty="0"/>
              <a:t>The surgical needle is passed through the attached gingiva of the flap, through the interdental embrasure but not through the lingual soft tissue. </a:t>
            </a:r>
            <a:endParaRPr lang="en-IN" dirty="0" smtClean="0"/>
          </a:p>
          <a:p>
            <a:pPr>
              <a:buFont typeface="Wingdings" pitchFamily="2" charset="2"/>
              <a:buChar char="ü"/>
            </a:pPr>
            <a:r>
              <a:rPr lang="en-IN" dirty="0" smtClean="0"/>
              <a:t>It </a:t>
            </a:r>
            <a:r>
              <a:rPr lang="en-IN" dirty="0"/>
              <a:t>is then directed lingual to the tooth and passed through the opposite interdental embrasure and over the </a:t>
            </a:r>
            <a:r>
              <a:rPr lang="en-IN" dirty="0" err="1"/>
              <a:t>incisal</a:t>
            </a:r>
            <a:r>
              <a:rPr lang="en-IN" dirty="0"/>
              <a:t> or </a:t>
            </a:r>
            <a:r>
              <a:rPr lang="en-IN" dirty="0" err="1"/>
              <a:t>occlusal</a:t>
            </a:r>
            <a:r>
              <a:rPr lang="en-IN" dirty="0"/>
              <a:t> margin of the flap. </a:t>
            </a:r>
            <a:endParaRPr lang="en-IN" dirty="0" smtClean="0"/>
          </a:p>
          <a:p>
            <a:pPr>
              <a:buFont typeface="Wingdings" pitchFamily="2" charset="2"/>
              <a:buChar char="ü"/>
            </a:pPr>
            <a:r>
              <a:rPr lang="en-IN" dirty="0"/>
              <a:t>The needle is then passed through the attached gingiva of the flap, from the </a:t>
            </a:r>
            <a:r>
              <a:rPr lang="en-IN" dirty="0" err="1"/>
              <a:t>buccal</a:t>
            </a:r>
            <a:r>
              <a:rPr lang="en-IN" dirty="0"/>
              <a:t> or facial, back through the embrasure, passed lingual to the tooth, through the opposite embrasure, passed over the flap margin and tied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4048" y="1988840"/>
            <a:ext cx="3804747"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4878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Postoperative care</a:t>
            </a:r>
            <a:endParaRPr lang="en-IN" dirty="0"/>
          </a:p>
        </p:txBody>
      </p:sp>
      <p:sp>
        <p:nvSpPr>
          <p:cNvPr id="3" name="Content Placeholder 2"/>
          <p:cNvSpPr>
            <a:spLocks noGrp="1"/>
          </p:cNvSpPr>
          <p:nvPr>
            <p:ph idx="1"/>
          </p:nvPr>
        </p:nvSpPr>
        <p:spPr/>
        <p:txBody>
          <a:bodyPr/>
          <a:lstStyle/>
          <a:p>
            <a:pPr marL="114300" indent="0">
              <a:buNone/>
            </a:pPr>
            <a:r>
              <a:rPr lang="en-IN" dirty="0" smtClean="0"/>
              <a:t>The patients should be informed of the complications/ side effects of surgery. The patient is instructed to follow the following protocol:</a:t>
            </a:r>
          </a:p>
          <a:p>
            <a:pPr>
              <a:buFont typeface="Wingdings" pitchFamily="2" charset="2"/>
              <a:buChar char="§"/>
            </a:pPr>
            <a:r>
              <a:rPr lang="en-IN" dirty="0" smtClean="0"/>
              <a:t>Use ice packs on first day in cycles of 20 minutes.</a:t>
            </a:r>
          </a:p>
          <a:p>
            <a:pPr>
              <a:buFont typeface="Wingdings" pitchFamily="2" charset="2"/>
              <a:buChar char="§"/>
            </a:pPr>
            <a:r>
              <a:rPr lang="en-IN" dirty="0" smtClean="0"/>
              <a:t>Avoid alcohol, smoking and strenuous activity.</a:t>
            </a:r>
          </a:p>
          <a:p>
            <a:pPr>
              <a:buFont typeface="Wingdings" pitchFamily="2" charset="2"/>
              <a:buChar char="§"/>
            </a:pPr>
            <a:r>
              <a:rPr lang="en-IN" dirty="0" smtClean="0"/>
              <a:t>Initial diet should consist of liquid supplements including fruit juices &amp; vitamin supplements. Sticky food should be avoided.</a:t>
            </a:r>
          </a:p>
          <a:p>
            <a:pPr>
              <a:buFont typeface="Wingdings" pitchFamily="2" charset="2"/>
              <a:buChar char="§"/>
            </a:pPr>
            <a:r>
              <a:rPr lang="en-IN" dirty="0" smtClean="0"/>
              <a:t>Do not tug or lift facial tissues.</a:t>
            </a:r>
          </a:p>
          <a:p>
            <a:pPr>
              <a:buFont typeface="Wingdings" pitchFamily="2" charset="2"/>
              <a:buChar char="§"/>
            </a:pPr>
            <a:r>
              <a:rPr lang="en-IN" dirty="0" smtClean="0"/>
              <a:t>Oozing of blood from surgical site during first 24 </a:t>
            </a:r>
            <a:r>
              <a:rPr lang="en-IN" dirty="0" err="1" smtClean="0"/>
              <a:t>hrs</a:t>
            </a:r>
            <a:r>
              <a:rPr lang="en-IN" dirty="0" smtClean="0"/>
              <a:t> is normal.</a:t>
            </a:r>
          </a:p>
          <a:p>
            <a:pPr>
              <a:buFont typeface="Wingdings" pitchFamily="2" charset="2"/>
              <a:buChar char="§"/>
            </a:pPr>
            <a:r>
              <a:rPr lang="en-IN" dirty="0" smtClean="0"/>
              <a:t>Postsurgical discomfort may remain.</a:t>
            </a:r>
          </a:p>
          <a:p>
            <a:pPr>
              <a:buFont typeface="Wingdings" pitchFamily="2" charset="2"/>
              <a:buChar char="§"/>
            </a:pPr>
            <a:r>
              <a:rPr lang="en-IN" dirty="0" smtClean="0"/>
              <a:t>Take analgesics/antibiotics as advised.</a:t>
            </a:r>
          </a:p>
          <a:p>
            <a:pPr>
              <a:buFont typeface="Wingdings" pitchFamily="2" charset="2"/>
              <a:buChar char="§"/>
            </a:pPr>
            <a:r>
              <a:rPr lang="en-IN" dirty="0" smtClean="0"/>
              <a:t>Warm saline rinses are advised after 24 hours.</a:t>
            </a:r>
            <a:endParaRPr lang="en-IN" dirty="0"/>
          </a:p>
        </p:txBody>
      </p:sp>
    </p:spTree>
    <p:extLst>
      <p:ext uri="{BB962C8B-B14F-4D97-AF65-F5344CB8AC3E}">
        <p14:creationId xmlns:p14="http://schemas.microsoft.com/office/powerpoint/2010/main" xmlns="" val="38364551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Corrective surgery</a:t>
            </a:r>
            <a:endParaRPr lang="en-IN" dirty="0"/>
          </a:p>
        </p:txBody>
      </p:sp>
      <p:sp>
        <p:nvSpPr>
          <p:cNvPr id="3" name="Content Placeholder 2"/>
          <p:cNvSpPr>
            <a:spLocks noGrp="1"/>
          </p:cNvSpPr>
          <p:nvPr>
            <p:ph idx="1"/>
          </p:nvPr>
        </p:nvSpPr>
        <p:spPr/>
        <p:txBody>
          <a:bodyPr/>
          <a:lstStyle/>
          <a:p>
            <a:r>
              <a:rPr lang="en-IN" dirty="0" smtClean="0"/>
              <a:t>It is categorized as surgery involving the correction of defects in the body of the root other than the apex.</a:t>
            </a:r>
          </a:p>
          <a:p>
            <a:endParaRPr lang="en-IN" dirty="0"/>
          </a:p>
          <a:p>
            <a:r>
              <a:rPr lang="en-IN" dirty="0" smtClean="0"/>
              <a:t>Corrective surgical procedures may be necessary as a result of procedural accidents, resorption, root caries, root fracture, periodontal disease.</a:t>
            </a:r>
          </a:p>
          <a:p>
            <a:endParaRPr lang="en-IN" dirty="0"/>
          </a:p>
          <a:p>
            <a:r>
              <a:rPr lang="en-IN" dirty="0" smtClean="0"/>
              <a:t>Involves:</a:t>
            </a:r>
          </a:p>
          <a:p>
            <a:pPr>
              <a:buFontTx/>
              <a:buChar char="-"/>
            </a:pPr>
            <a:r>
              <a:rPr lang="en-IN" dirty="0" smtClean="0"/>
              <a:t>Root resection</a:t>
            </a:r>
          </a:p>
          <a:p>
            <a:pPr>
              <a:buFontTx/>
              <a:buChar char="-"/>
            </a:pPr>
            <a:r>
              <a:rPr lang="en-IN" dirty="0" smtClean="0"/>
              <a:t>Hemi section </a:t>
            </a:r>
          </a:p>
          <a:p>
            <a:pPr>
              <a:buFontTx/>
              <a:buChar char="-"/>
            </a:pPr>
            <a:r>
              <a:rPr lang="en-IN" dirty="0" smtClean="0"/>
              <a:t>Intentional Replantation</a:t>
            </a:r>
            <a:endParaRPr lang="en-IN" dirty="0"/>
          </a:p>
        </p:txBody>
      </p:sp>
    </p:spTree>
    <p:extLst>
      <p:ext uri="{BB962C8B-B14F-4D97-AF65-F5344CB8AC3E}">
        <p14:creationId xmlns:p14="http://schemas.microsoft.com/office/powerpoint/2010/main" xmlns="" val="2596021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Root Resection</a:t>
            </a:r>
            <a:endParaRPr lang="en-IN" dirty="0"/>
          </a:p>
        </p:txBody>
      </p:sp>
      <p:sp>
        <p:nvSpPr>
          <p:cNvPr id="3" name="Content Placeholder 2"/>
          <p:cNvSpPr>
            <a:spLocks noGrp="1"/>
          </p:cNvSpPr>
          <p:nvPr>
            <p:ph idx="1"/>
          </p:nvPr>
        </p:nvSpPr>
        <p:spPr>
          <a:xfrm>
            <a:off x="457200" y="1340768"/>
            <a:ext cx="7620000" cy="4800600"/>
          </a:xfrm>
        </p:spPr>
        <p:txBody>
          <a:bodyPr>
            <a:normAutofit/>
          </a:bodyPr>
          <a:lstStyle/>
          <a:p>
            <a:r>
              <a:rPr lang="en-IN" sz="2000" dirty="0" smtClean="0"/>
              <a:t>Performed to eliminate weak, diseased root to allow the stronger root(s) to survive when if retained together, they would collectively fail.</a:t>
            </a:r>
          </a:p>
          <a:p>
            <a:r>
              <a:rPr lang="en-IN" sz="2000" dirty="0" smtClean="0"/>
              <a:t>Distance between pulp chamber floor &amp; coronal aspect of root separation = 3mm (minimum).</a:t>
            </a:r>
          </a:p>
          <a:p>
            <a:r>
              <a:rPr lang="en-IN" sz="2000" dirty="0" smtClean="0"/>
              <a:t>2mm allow for establishment of supra </a:t>
            </a:r>
            <a:r>
              <a:rPr lang="en-IN" sz="2000" dirty="0" err="1" smtClean="0"/>
              <a:t>crestal</a:t>
            </a:r>
            <a:r>
              <a:rPr lang="en-IN" sz="2000" dirty="0" smtClean="0"/>
              <a:t> attachment apparatus &amp; 1 mm for placement of crown margins.</a:t>
            </a:r>
            <a:endParaRPr lang="en-IN" sz="20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3861049"/>
            <a:ext cx="4313952" cy="2880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056" y="3861049"/>
            <a:ext cx="3533347" cy="2880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6822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496" y="476672"/>
            <a:ext cx="4320480" cy="54726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Indications:</a:t>
            </a:r>
          </a:p>
          <a:p>
            <a:pPr marL="342900" indent="-342900">
              <a:buFontTx/>
              <a:buChar char="-"/>
            </a:pPr>
            <a:r>
              <a:rPr lang="en-IN" sz="2000" dirty="0" smtClean="0">
                <a:solidFill>
                  <a:schemeClr val="tx1"/>
                </a:solidFill>
              </a:rPr>
              <a:t>Existence of periodontal bone loss to the extent that periodontal therapy &amp; patient maintenance do not sufficiently improve condition.</a:t>
            </a:r>
          </a:p>
          <a:p>
            <a:pPr marL="342900" indent="-342900">
              <a:buFontTx/>
              <a:buChar char="-"/>
            </a:pPr>
            <a:r>
              <a:rPr lang="en-IN" sz="2000" dirty="0" smtClean="0">
                <a:solidFill>
                  <a:schemeClr val="tx1"/>
                </a:solidFill>
              </a:rPr>
              <a:t>Destruction of a root through </a:t>
            </a:r>
            <a:r>
              <a:rPr lang="en-IN" sz="2000" dirty="0" err="1" smtClean="0">
                <a:solidFill>
                  <a:schemeClr val="tx1"/>
                </a:solidFill>
              </a:rPr>
              <a:t>resorptive</a:t>
            </a:r>
            <a:r>
              <a:rPr lang="en-IN" sz="2000" dirty="0" smtClean="0">
                <a:solidFill>
                  <a:schemeClr val="tx1"/>
                </a:solidFill>
              </a:rPr>
              <a:t> process, caries / mechanical perforation.</a:t>
            </a:r>
          </a:p>
          <a:p>
            <a:pPr marL="342900" indent="-342900">
              <a:buFontTx/>
              <a:buChar char="-"/>
            </a:pPr>
            <a:r>
              <a:rPr lang="en-IN" sz="2000" dirty="0" smtClean="0">
                <a:solidFill>
                  <a:schemeClr val="tx1"/>
                </a:solidFill>
              </a:rPr>
              <a:t>Surgically inoperable roots that are calcified, contain separated instruments/grossly curved.</a:t>
            </a:r>
          </a:p>
          <a:p>
            <a:pPr marL="342900" indent="-342900">
              <a:buFontTx/>
              <a:buChar char="-"/>
            </a:pPr>
            <a:r>
              <a:rPr lang="en-IN" sz="2000" dirty="0" smtClean="0">
                <a:solidFill>
                  <a:schemeClr val="tx1"/>
                </a:solidFill>
              </a:rPr>
              <a:t>Fracture of 1 root not involve others.</a:t>
            </a:r>
          </a:p>
          <a:p>
            <a:pPr marL="342900" indent="-342900">
              <a:buFontTx/>
              <a:buChar char="-"/>
            </a:pPr>
            <a:r>
              <a:rPr lang="en-IN" sz="2000" dirty="0" smtClean="0">
                <a:solidFill>
                  <a:schemeClr val="tx1"/>
                </a:solidFill>
              </a:rPr>
              <a:t>If surgery is technically feasible &amp; prognosis is favourable.   </a:t>
            </a:r>
            <a:endParaRPr lang="en-IN" sz="2000" dirty="0">
              <a:solidFill>
                <a:schemeClr val="tx1"/>
              </a:solidFill>
            </a:endParaRPr>
          </a:p>
        </p:txBody>
      </p:sp>
      <p:sp>
        <p:nvSpPr>
          <p:cNvPr id="6" name="Rounded Rectangle 5"/>
          <p:cNvSpPr/>
          <p:nvPr/>
        </p:nvSpPr>
        <p:spPr>
          <a:xfrm>
            <a:off x="4814423" y="476672"/>
            <a:ext cx="4320480" cy="5472608"/>
          </a:xfrm>
          <a:prstGeom prst="roundRect">
            <a:avLst/>
          </a:prstGeom>
          <a:solidFill>
            <a:srgbClr val="AFED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solidFill>
                  <a:schemeClr val="tx1"/>
                </a:solidFill>
              </a:rPr>
              <a:t>Contraindications:</a:t>
            </a:r>
          </a:p>
          <a:p>
            <a:pPr marL="285750" indent="-285750">
              <a:buFontTx/>
              <a:buChar char="-"/>
            </a:pPr>
            <a:r>
              <a:rPr lang="en-IN" sz="2000" dirty="0" smtClean="0">
                <a:solidFill>
                  <a:schemeClr val="tx1"/>
                </a:solidFill>
              </a:rPr>
              <a:t>Lack of necessary osseous support for the remaining root/s.</a:t>
            </a:r>
          </a:p>
          <a:p>
            <a:pPr marL="285750" indent="-285750">
              <a:buFontTx/>
              <a:buChar char="-"/>
            </a:pPr>
            <a:r>
              <a:rPr lang="en-IN" sz="2000" dirty="0" smtClean="0">
                <a:solidFill>
                  <a:schemeClr val="tx1"/>
                </a:solidFill>
              </a:rPr>
              <a:t>Fused roots or roots in unfavourable proximity to each other.</a:t>
            </a:r>
          </a:p>
          <a:p>
            <a:pPr marL="285750" indent="-285750">
              <a:buFontTx/>
              <a:buChar char="-"/>
            </a:pPr>
            <a:r>
              <a:rPr lang="en-IN" sz="2000" dirty="0" smtClean="0">
                <a:solidFill>
                  <a:schemeClr val="tx1"/>
                </a:solidFill>
              </a:rPr>
              <a:t>Remaining root/s </a:t>
            </a:r>
            <a:r>
              <a:rPr lang="en-IN" sz="2000" dirty="0" err="1" smtClean="0">
                <a:solidFill>
                  <a:schemeClr val="tx1"/>
                </a:solidFill>
              </a:rPr>
              <a:t>endodontically</a:t>
            </a:r>
            <a:r>
              <a:rPr lang="en-IN" sz="2000" dirty="0" smtClean="0">
                <a:solidFill>
                  <a:schemeClr val="tx1"/>
                </a:solidFill>
              </a:rPr>
              <a:t> inoperable.</a:t>
            </a:r>
          </a:p>
          <a:p>
            <a:pPr marL="285750" indent="-285750">
              <a:buFontTx/>
              <a:buChar char="-"/>
            </a:pPr>
            <a:r>
              <a:rPr lang="en-IN" sz="2000" dirty="0" smtClean="0">
                <a:solidFill>
                  <a:schemeClr val="tx1"/>
                </a:solidFill>
              </a:rPr>
              <a:t>Lack of patient motivation to properly perform home-care procedures.</a:t>
            </a:r>
            <a:endParaRPr lang="en-IN" sz="2000" dirty="0">
              <a:solidFill>
                <a:schemeClr val="tx1"/>
              </a:solidFill>
            </a:endParaRPr>
          </a:p>
        </p:txBody>
      </p:sp>
    </p:spTree>
    <p:extLst>
      <p:ext uri="{BB962C8B-B14F-4D97-AF65-F5344CB8AC3E}">
        <p14:creationId xmlns:p14="http://schemas.microsoft.com/office/powerpoint/2010/main" xmlns="" val="95959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Hemisection</a:t>
            </a:r>
            <a:r>
              <a:rPr lang="en-IN" dirty="0" smtClean="0"/>
              <a:t> </a:t>
            </a:r>
            <a:endParaRPr lang="en-IN" dirty="0"/>
          </a:p>
        </p:txBody>
      </p:sp>
      <p:sp>
        <p:nvSpPr>
          <p:cNvPr id="3" name="Content Placeholder 2"/>
          <p:cNvSpPr>
            <a:spLocks noGrp="1"/>
          </p:cNvSpPr>
          <p:nvPr>
            <p:ph idx="1"/>
          </p:nvPr>
        </p:nvSpPr>
        <p:spPr/>
        <p:txBody>
          <a:bodyPr/>
          <a:lstStyle/>
          <a:p>
            <a:r>
              <a:rPr lang="en-IN" dirty="0" err="1" smtClean="0"/>
              <a:t>Hemisection</a:t>
            </a:r>
            <a:r>
              <a:rPr lang="en-IN" dirty="0" smtClean="0"/>
              <a:t> is defined as separation of a multi rooted tooth and removal of a root &amp; associated portion of the clinical crown.</a:t>
            </a:r>
          </a:p>
          <a:p>
            <a:endParaRPr lang="en-IN" dirty="0"/>
          </a:p>
          <a:p>
            <a:r>
              <a:rPr lang="en-IN" dirty="0" smtClean="0"/>
              <a:t>Indications :  </a:t>
            </a:r>
          </a:p>
          <a:p>
            <a:pPr>
              <a:buFontTx/>
              <a:buChar char="-"/>
            </a:pPr>
            <a:r>
              <a:rPr lang="en-IN" dirty="0" smtClean="0"/>
              <a:t>When </a:t>
            </a:r>
            <a:r>
              <a:rPr lang="en-IN" dirty="0"/>
              <a:t>periodontal involvement of one root is </a:t>
            </a:r>
            <a:r>
              <a:rPr lang="en-IN" dirty="0" smtClean="0"/>
              <a:t>severe.</a:t>
            </a:r>
          </a:p>
          <a:p>
            <a:pPr>
              <a:buFontTx/>
              <a:buChar char="-"/>
            </a:pPr>
            <a:r>
              <a:rPr lang="en-IN" dirty="0" smtClean="0"/>
              <a:t>When </a:t>
            </a:r>
            <a:r>
              <a:rPr lang="en-IN" dirty="0"/>
              <a:t>loss of bone is extensive in the furcation </a:t>
            </a:r>
            <a:r>
              <a:rPr lang="en-IN" dirty="0" smtClean="0"/>
              <a:t>area.</a:t>
            </a:r>
          </a:p>
          <a:p>
            <a:pPr>
              <a:buFontTx/>
              <a:buChar char="-"/>
            </a:pPr>
            <a:r>
              <a:rPr lang="en-IN" dirty="0" smtClean="0"/>
              <a:t>When </a:t>
            </a:r>
            <a:r>
              <a:rPr lang="en-IN" dirty="0"/>
              <a:t>caries involves much of one of the </a:t>
            </a:r>
            <a:r>
              <a:rPr lang="en-IN" dirty="0" smtClean="0"/>
              <a:t>roots.</a:t>
            </a:r>
            <a:endParaRPr lang="en-IN" dirty="0"/>
          </a:p>
        </p:txBody>
      </p:sp>
    </p:spTree>
    <p:extLst>
      <p:ext uri="{BB962C8B-B14F-4D97-AF65-F5344CB8AC3E}">
        <p14:creationId xmlns:p14="http://schemas.microsoft.com/office/powerpoint/2010/main" xmlns="" val="1035370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260648"/>
            <a:ext cx="5248275" cy="2609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59832" y="2941290"/>
            <a:ext cx="2609850"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251520" y="5589240"/>
            <a:ext cx="8136904" cy="738664"/>
          </a:xfrm>
          <a:prstGeom prst="rect">
            <a:avLst/>
          </a:prstGeom>
        </p:spPr>
        <p:txBody>
          <a:bodyPr wrap="square">
            <a:spAutoFit/>
          </a:bodyPr>
          <a:lstStyle/>
          <a:p>
            <a:r>
              <a:rPr lang="en-IN" sz="1400" dirty="0" err="1"/>
              <a:t>Hemisection</a:t>
            </a:r>
            <a:r>
              <a:rPr lang="en-IN" sz="1400" dirty="0"/>
              <a:t> of a mandibular molar: (a) Endodontic involvement in a mandibular molar serving as an abutment for a fixed partial denture. (b) Bridge removed, endodontic therapy completed, and </a:t>
            </a:r>
            <a:r>
              <a:rPr lang="en-IN" sz="1400" dirty="0" err="1"/>
              <a:t>hemisection</a:t>
            </a:r>
            <a:r>
              <a:rPr lang="en-IN" sz="1400" dirty="0"/>
              <a:t> done for improved periodontal health and maintenance. (c) Healing after </a:t>
            </a:r>
            <a:r>
              <a:rPr lang="en-IN" sz="1400" dirty="0" err="1"/>
              <a:t>prosthodontic</a:t>
            </a:r>
            <a:r>
              <a:rPr lang="en-IN" sz="1400" dirty="0"/>
              <a:t> rehabilitation</a:t>
            </a:r>
          </a:p>
        </p:txBody>
      </p:sp>
    </p:spTree>
    <p:extLst>
      <p:ext uri="{BB962C8B-B14F-4D97-AF65-F5344CB8AC3E}">
        <p14:creationId xmlns:p14="http://schemas.microsoft.com/office/powerpoint/2010/main" xmlns="" val="2730035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4624"/>
            <a:ext cx="5626968" cy="1143000"/>
          </a:xfrm>
        </p:spPr>
        <p:txBody>
          <a:bodyPr/>
          <a:lstStyle/>
          <a:p>
            <a:r>
              <a:rPr lang="en-IN" dirty="0" smtClean="0"/>
              <a:t>CONTRAINDICATIONS</a:t>
            </a:r>
            <a:endParaRPr lang="en-IN" dirty="0"/>
          </a:p>
        </p:txBody>
      </p:sp>
      <p:sp>
        <p:nvSpPr>
          <p:cNvPr id="4" name="Rounded Rectangle 3"/>
          <p:cNvSpPr/>
          <p:nvPr/>
        </p:nvSpPr>
        <p:spPr>
          <a:xfrm>
            <a:off x="899592" y="1340768"/>
            <a:ext cx="5976664" cy="5112568"/>
          </a:xfrm>
          <a:prstGeom prst="roundRect">
            <a:avLst/>
          </a:prstGeom>
          <a:solidFill>
            <a:srgbClr val="AFEDC7"/>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ü"/>
            </a:pPr>
            <a:r>
              <a:rPr lang="en-IN" sz="2000" dirty="0" smtClean="0">
                <a:solidFill>
                  <a:schemeClr val="tx1"/>
                </a:solidFill>
              </a:rPr>
              <a:t>Inadequate periodontal support and active uncontrollable periodontal disease. </a:t>
            </a:r>
          </a:p>
          <a:p>
            <a:pPr marL="285750" indent="-285750" algn="just">
              <a:buFont typeface="Wingdings" pitchFamily="2" charset="2"/>
              <a:buChar char="ü"/>
            </a:pPr>
            <a:r>
              <a:rPr lang="en-IN" sz="2000" dirty="0" smtClean="0">
                <a:solidFill>
                  <a:schemeClr val="tx1"/>
                </a:solidFill>
              </a:rPr>
              <a:t>Poor restorability with a post endodontic restoration.</a:t>
            </a:r>
          </a:p>
          <a:p>
            <a:pPr marL="285750" indent="-285750" algn="just">
              <a:buFont typeface="Wingdings" pitchFamily="2" charset="2"/>
              <a:buChar char="ü"/>
            </a:pPr>
            <a:r>
              <a:rPr lang="en-IN" sz="2000" dirty="0" smtClean="0">
                <a:solidFill>
                  <a:schemeClr val="tx1"/>
                </a:solidFill>
              </a:rPr>
              <a:t>Lesions situated very close to important anatomical structures such as the inferior alveolar nerve, lingual nerve, mental foramen, maxillary sinus when there is high risk of damage to these structures.</a:t>
            </a:r>
            <a:endParaRPr lang="en-IN" sz="2000" dirty="0">
              <a:solidFill>
                <a:schemeClr val="tx1"/>
              </a:solidFill>
            </a:endParaRPr>
          </a:p>
          <a:p>
            <a:pPr marL="285750" indent="-285750" algn="just">
              <a:buFont typeface="Wingdings" pitchFamily="2" charset="2"/>
              <a:buChar char="ü"/>
            </a:pPr>
            <a:r>
              <a:rPr lang="en-IN" sz="2000" dirty="0" smtClean="0">
                <a:solidFill>
                  <a:schemeClr val="tx1"/>
                </a:solidFill>
              </a:rPr>
              <a:t>Systemic complications of patients such as bleeding disorders, severe heart disease such as a patient recuperating from a myocardial infarction, and immuno compromised patients.</a:t>
            </a:r>
          </a:p>
          <a:p>
            <a:pPr marL="285750" indent="-285750" algn="just">
              <a:buFont typeface="Wingdings" pitchFamily="2" charset="2"/>
              <a:buChar char="ü"/>
            </a:pPr>
            <a:r>
              <a:rPr lang="en-IN" sz="2000" dirty="0" smtClean="0">
                <a:solidFill>
                  <a:schemeClr val="tx1"/>
                </a:solidFill>
              </a:rPr>
              <a:t>Practitioner’s skill and experience with microsurgical treatment plays an important role.</a:t>
            </a:r>
            <a:endParaRPr lang="en-IN" sz="2000" dirty="0">
              <a:solidFill>
                <a:schemeClr val="tx1"/>
              </a:solidFill>
            </a:endParaRPr>
          </a:p>
        </p:txBody>
      </p:sp>
    </p:spTree>
    <p:extLst>
      <p:ext uri="{BB962C8B-B14F-4D97-AF65-F5344CB8AC3E}">
        <p14:creationId xmlns:p14="http://schemas.microsoft.com/office/powerpoint/2010/main" xmlns="" val="29501803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Bicuspidization</a:t>
            </a:r>
            <a:r>
              <a:rPr lang="en-IN" dirty="0" smtClean="0"/>
              <a:t> or Bisection</a:t>
            </a:r>
            <a:endParaRPr lang="en-IN" dirty="0"/>
          </a:p>
        </p:txBody>
      </p:sp>
      <p:sp>
        <p:nvSpPr>
          <p:cNvPr id="3" name="Content Placeholder 2"/>
          <p:cNvSpPr>
            <a:spLocks noGrp="1"/>
          </p:cNvSpPr>
          <p:nvPr>
            <p:ph idx="1"/>
          </p:nvPr>
        </p:nvSpPr>
        <p:spPr>
          <a:xfrm>
            <a:off x="457200" y="1916832"/>
            <a:ext cx="7620000" cy="4483968"/>
          </a:xfrm>
        </p:spPr>
        <p:txBody>
          <a:bodyPr/>
          <a:lstStyle/>
          <a:p>
            <a:r>
              <a:rPr lang="en-IN" dirty="0" smtClean="0"/>
              <a:t>Refers to division of a crown that leaves the 2 halves &amp; the respective roots.</a:t>
            </a:r>
          </a:p>
          <a:p>
            <a:endParaRPr lang="en-IN" dirty="0" smtClean="0"/>
          </a:p>
          <a:p>
            <a:r>
              <a:rPr lang="en-IN" dirty="0" smtClean="0"/>
              <a:t>Should be considered in mandibular molars in which periodontal disease has invaded the bifurcation &amp; repair of internal furcation perforation has been unsuccessful.</a:t>
            </a:r>
          </a:p>
          <a:p>
            <a:endParaRPr lang="en-IN" dirty="0" smtClean="0"/>
          </a:p>
          <a:p>
            <a:r>
              <a:rPr lang="en-IN" dirty="0" smtClean="0"/>
              <a:t>The furcation is then turned into an interproximal space where the tissue is more manageable by the patient.</a:t>
            </a:r>
            <a:endParaRPr lang="en-IN" dirty="0"/>
          </a:p>
        </p:txBody>
      </p:sp>
    </p:spTree>
    <p:extLst>
      <p:ext uri="{BB962C8B-B14F-4D97-AF65-F5344CB8AC3E}">
        <p14:creationId xmlns:p14="http://schemas.microsoft.com/office/powerpoint/2010/main" xmlns="" val="35084682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3644" y="1374080"/>
            <a:ext cx="7852772" cy="4215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562452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Intentional Replantation</a:t>
            </a:r>
            <a:endParaRPr lang="en-IN" dirty="0"/>
          </a:p>
        </p:txBody>
      </p:sp>
      <p:sp>
        <p:nvSpPr>
          <p:cNvPr id="3" name="Content Placeholder 2"/>
          <p:cNvSpPr>
            <a:spLocks noGrp="1"/>
          </p:cNvSpPr>
          <p:nvPr>
            <p:ph idx="1"/>
          </p:nvPr>
        </p:nvSpPr>
        <p:spPr/>
        <p:txBody>
          <a:bodyPr>
            <a:normAutofit fontScale="92500" lnSpcReduction="20000"/>
          </a:bodyPr>
          <a:lstStyle/>
          <a:p>
            <a:r>
              <a:rPr lang="en-IN" dirty="0" smtClean="0"/>
              <a:t>Intentional </a:t>
            </a:r>
            <a:r>
              <a:rPr lang="en-IN" dirty="0"/>
              <a:t>replantation is the purposeful removal of a tooth and its almost immediate replacement, with the objective of </a:t>
            </a:r>
            <a:r>
              <a:rPr lang="en-IN" dirty="0" err="1"/>
              <a:t>obturating</a:t>
            </a:r>
            <a:r>
              <a:rPr lang="en-IN" dirty="0"/>
              <a:t> the canals apically while the tooth is out of the socket</a:t>
            </a:r>
            <a:r>
              <a:rPr lang="en-IN" dirty="0" smtClean="0"/>
              <a:t>.</a:t>
            </a:r>
          </a:p>
          <a:p>
            <a:endParaRPr lang="en-IN" dirty="0"/>
          </a:p>
          <a:p>
            <a:r>
              <a:rPr lang="en-IN" dirty="0"/>
              <a:t>Indications </a:t>
            </a:r>
          </a:p>
          <a:p>
            <a:pPr>
              <a:buFontTx/>
              <a:buChar char="-"/>
            </a:pPr>
            <a:r>
              <a:rPr lang="en-IN" dirty="0" smtClean="0"/>
              <a:t>Difficulty </a:t>
            </a:r>
            <a:r>
              <a:rPr lang="en-IN" dirty="0"/>
              <a:t>of access for surgical endodontics especially in lower second and third molars </a:t>
            </a:r>
          </a:p>
          <a:p>
            <a:pPr>
              <a:buFontTx/>
              <a:buChar char="-"/>
            </a:pPr>
            <a:r>
              <a:rPr lang="en-IN" dirty="0" smtClean="0"/>
              <a:t>When </a:t>
            </a:r>
            <a:r>
              <a:rPr lang="en-IN" dirty="0"/>
              <a:t>the apex of the involved tooth is in close proximity to key anatomical structures such as the mental nerve </a:t>
            </a:r>
            <a:endParaRPr lang="en-IN" dirty="0" smtClean="0"/>
          </a:p>
          <a:p>
            <a:pPr>
              <a:buFontTx/>
              <a:buChar char="-"/>
            </a:pPr>
            <a:endParaRPr lang="en-IN" dirty="0"/>
          </a:p>
          <a:p>
            <a:r>
              <a:rPr lang="en-IN" dirty="0" smtClean="0"/>
              <a:t>Contraindications</a:t>
            </a:r>
          </a:p>
          <a:p>
            <a:pPr>
              <a:buFontTx/>
              <a:buChar char="-"/>
            </a:pPr>
            <a:r>
              <a:rPr lang="en-IN" dirty="0" smtClean="0"/>
              <a:t>Pre-existing moderate to severe periodontal disease</a:t>
            </a:r>
          </a:p>
          <a:p>
            <a:pPr>
              <a:buFontTx/>
              <a:buChar char="-"/>
            </a:pPr>
            <a:r>
              <a:rPr lang="en-IN" dirty="0" smtClean="0"/>
              <a:t>Curved &amp; flared roots</a:t>
            </a:r>
          </a:p>
          <a:p>
            <a:pPr>
              <a:buFontTx/>
              <a:buChar char="-"/>
            </a:pPr>
            <a:r>
              <a:rPr lang="en-IN" dirty="0" smtClean="0"/>
              <a:t>Non restorable tooth</a:t>
            </a:r>
          </a:p>
          <a:p>
            <a:pPr>
              <a:buFontTx/>
              <a:buChar char="-"/>
            </a:pPr>
            <a:r>
              <a:rPr lang="en-IN" dirty="0" smtClean="0"/>
              <a:t>Missing </a:t>
            </a:r>
            <a:r>
              <a:rPr lang="en-IN" dirty="0" err="1" smtClean="0"/>
              <a:t>interseptal</a:t>
            </a:r>
            <a:r>
              <a:rPr lang="en-IN" dirty="0" smtClean="0"/>
              <a:t> bone</a:t>
            </a:r>
            <a:endParaRPr lang="en-IN" dirty="0"/>
          </a:p>
        </p:txBody>
      </p:sp>
    </p:spTree>
    <p:extLst>
      <p:ext uri="{BB962C8B-B14F-4D97-AF65-F5344CB8AC3E}">
        <p14:creationId xmlns:p14="http://schemas.microsoft.com/office/powerpoint/2010/main" xmlns="" val="17736733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7620000" cy="5708104"/>
          </a:xfrm>
        </p:spPr>
        <p:txBody>
          <a:bodyPr>
            <a:normAutofit fontScale="92500" lnSpcReduction="10000"/>
          </a:bodyPr>
          <a:lstStyle/>
          <a:p>
            <a:r>
              <a:rPr lang="en-IN" dirty="0" smtClean="0"/>
              <a:t>3 factors that directly affect the outcome of intentional replantation:</a:t>
            </a:r>
          </a:p>
          <a:p>
            <a:pPr>
              <a:buFontTx/>
              <a:buChar char="-"/>
            </a:pPr>
            <a:r>
              <a:rPr lang="en-IN" dirty="0" smtClean="0"/>
              <a:t>Extra oral time</a:t>
            </a:r>
          </a:p>
          <a:p>
            <a:pPr>
              <a:buFontTx/>
              <a:buChar char="-"/>
            </a:pPr>
            <a:r>
              <a:rPr lang="en-IN" dirty="0" smtClean="0"/>
              <a:t>Keeping PDL cells viable</a:t>
            </a:r>
          </a:p>
          <a:p>
            <a:pPr>
              <a:buFontTx/>
              <a:buChar char="-"/>
            </a:pPr>
            <a:r>
              <a:rPr lang="en-IN" dirty="0" smtClean="0"/>
              <a:t>Minimizing damage to the </a:t>
            </a:r>
            <a:r>
              <a:rPr lang="en-IN" dirty="0" err="1" smtClean="0"/>
              <a:t>cementum</a:t>
            </a:r>
            <a:r>
              <a:rPr lang="en-IN" dirty="0" smtClean="0"/>
              <a:t> &amp;PDL cells during elevation &amp; extraction</a:t>
            </a:r>
          </a:p>
          <a:p>
            <a:pPr>
              <a:buFontTx/>
              <a:buChar char="-"/>
            </a:pPr>
            <a:endParaRPr lang="en-IN" dirty="0"/>
          </a:p>
          <a:p>
            <a:pPr>
              <a:buFont typeface="Wingdings" pitchFamily="2" charset="2"/>
              <a:buChar char="Ø"/>
            </a:pPr>
            <a:r>
              <a:rPr lang="en-IN" dirty="0" smtClean="0"/>
              <a:t>Technique </a:t>
            </a:r>
          </a:p>
          <a:p>
            <a:r>
              <a:rPr lang="en-IN" dirty="0" smtClean="0"/>
              <a:t>Careful </a:t>
            </a:r>
            <a:r>
              <a:rPr lang="en-IN" dirty="0"/>
              <a:t>extraction of the tooth under adequate asepsis and </a:t>
            </a:r>
            <a:r>
              <a:rPr lang="en-IN" dirty="0" err="1" smtClean="0"/>
              <a:t>anesthesia</a:t>
            </a:r>
            <a:r>
              <a:rPr lang="en-IN" dirty="0" smtClean="0"/>
              <a:t>.</a:t>
            </a:r>
          </a:p>
          <a:p>
            <a:r>
              <a:rPr lang="en-IN" dirty="0" smtClean="0"/>
              <a:t>Ensure that periodontal </a:t>
            </a:r>
            <a:r>
              <a:rPr lang="en-IN" dirty="0"/>
              <a:t>ligament is not injured and is frequently washed with HBSS solution during the </a:t>
            </a:r>
            <a:r>
              <a:rPr lang="en-IN" dirty="0" smtClean="0"/>
              <a:t>extra oral </a:t>
            </a:r>
            <a:r>
              <a:rPr lang="en-IN" dirty="0"/>
              <a:t>procedural time. </a:t>
            </a:r>
            <a:endParaRPr lang="en-IN" dirty="0" smtClean="0"/>
          </a:p>
          <a:p>
            <a:r>
              <a:rPr lang="en-IN" dirty="0"/>
              <a:t>The root resection and </a:t>
            </a:r>
            <a:r>
              <a:rPr lang="en-IN" dirty="0" err="1"/>
              <a:t>retrofilling</a:t>
            </a:r>
            <a:r>
              <a:rPr lang="en-IN" dirty="0"/>
              <a:t> is done with </a:t>
            </a:r>
            <a:r>
              <a:rPr lang="en-IN" dirty="0" smtClean="0"/>
              <a:t>ultrasonic </a:t>
            </a:r>
            <a:r>
              <a:rPr lang="en-IN" dirty="0"/>
              <a:t>tips and </a:t>
            </a:r>
            <a:r>
              <a:rPr lang="en-IN" dirty="0" smtClean="0"/>
              <a:t>MTA.</a:t>
            </a:r>
          </a:p>
          <a:p>
            <a:r>
              <a:rPr lang="en-IN" dirty="0"/>
              <a:t>The tooth is then reinserted into the socket and the </a:t>
            </a:r>
            <a:r>
              <a:rPr lang="en-IN" dirty="0" err="1"/>
              <a:t>buccal</a:t>
            </a:r>
            <a:r>
              <a:rPr lang="en-IN" dirty="0"/>
              <a:t> and lingual cortical plates are manually compressed. </a:t>
            </a:r>
            <a:endParaRPr lang="en-IN" dirty="0" smtClean="0"/>
          </a:p>
          <a:p>
            <a:r>
              <a:rPr lang="en-IN" dirty="0"/>
              <a:t>A </a:t>
            </a:r>
            <a:r>
              <a:rPr lang="en-IN" dirty="0" err="1"/>
              <a:t>semirigid</a:t>
            </a:r>
            <a:r>
              <a:rPr lang="en-IN" dirty="0"/>
              <a:t> temporary splint is then placed to stabilize the tooth. Regular follow-up of such cases is important to ascertain the status of such teeth</a:t>
            </a:r>
          </a:p>
        </p:txBody>
      </p:sp>
    </p:spTree>
    <p:extLst>
      <p:ext uri="{BB962C8B-B14F-4D97-AF65-F5344CB8AC3E}">
        <p14:creationId xmlns:p14="http://schemas.microsoft.com/office/powerpoint/2010/main" xmlns="" val="22082933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27384"/>
            <a:ext cx="2736304" cy="1969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6529" y="1844824"/>
            <a:ext cx="3774433" cy="461665"/>
          </a:xfrm>
          <a:prstGeom prst="rect">
            <a:avLst/>
          </a:prstGeom>
        </p:spPr>
        <p:txBody>
          <a:bodyPr wrap="square">
            <a:spAutoFit/>
          </a:bodyPr>
          <a:lstStyle/>
          <a:p>
            <a:r>
              <a:rPr lang="en-IN" sz="1200" dirty="0"/>
              <a:t>Beaks of </a:t>
            </a:r>
            <a:r>
              <a:rPr lang="en-IN" sz="1200" dirty="0" err="1"/>
              <a:t>forcep</a:t>
            </a:r>
            <a:r>
              <a:rPr lang="en-IN" sz="1200" dirty="0"/>
              <a:t> should rest on cement enamel junction so as to avoid injury to periodontal tissue</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9993" y="-27384"/>
            <a:ext cx="2736304" cy="1915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006344" y="1772816"/>
            <a:ext cx="4572000" cy="461665"/>
          </a:xfrm>
          <a:prstGeom prst="rect">
            <a:avLst/>
          </a:prstGeom>
        </p:spPr>
        <p:txBody>
          <a:bodyPr>
            <a:spAutoFit/>
          </a:bodyPr>
          <a:lstStyle/>
          <a:p>
            <a:r>
              <a:rPr lang="en-IN" sz="1200" dirty="0"/>
              <a:t>Any repair or procedure should be done as quickly as possible in the bath of normal saline or HBSS solution to prevent desiccation </a:t>
            </a:r>
          </a:p>
        </p:txBody>
      </p:sp>
      <p:pic>
        <p:nvPicPr>
          <p:cNvPr id="1946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244" y="2708920"/>
            <a:ext cx="4829788"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975543" y="4365104"/>
            <a:ext cx="4572000" cy="830997"/>
          </a:xfrm>
          <a:prstGeom prst="rect">
            <a:avLst/>
          </a:prstGeom>
        </p:spPr>
        <p:txBody>
          <a:bodyPr>
            <a:spAutoFit/>
          </a:bodyPr>
          <a:lstStyle/>
          <a:p>
            <a:r>
              <a:rPr lang="en-IN" sz="1600" dirty="0"/>
              <a:t>Intentional replantation in a mandibular second molar with 6-year follow-up: (a) Preoperative image. (b) Postoperative view. (c) Six-year recall. </a:t>
            </a:r>
          </a:p>
        </p:txBody>
      </p:sp>
    </p:spTree>
    <p:extLst>
      <p:ext uri="{BB962C8B-B14F-4D97-AF65-F5344CB8AC3E}">
        <p14:creationId xmlns:p14="http://schemas.microsoft.com/office/powerpoint/2010/main" xmlns="" val="13475301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7620000" cy="1143000"/>
          </a:xfrm>
        </p:spPr>
        <p:txBody>
          <a:bodyPr/>
          <a:lstStyle/>
          <a:p>
            <a:r>
              <a:rPr lang="en-IN" dirty="0" smtClean="0"/>
              <a:t>Conclusion </a:t>
            </a:r>
            <a:endParaRPr lang="en-IN" dirty="0"/>
          </a:p>
        </p:txBody>
      </p:sp>
      <p:sp>
        <p:nvSpPr>
          <p:cNvPr id="3" name="Content Placeholder 2"/>
          <p:cNvSpPr>
            <a:spLocks noGrp="1"/>
          </p:cNvSpPr>
          <p:nvPr>
            <p:ph idx="1"/>
          </p:nvPr>
        </p:nvSpPr>
        <p:spPr>
          <a:xfrm>
            <a:off x="457200" y="1940768"/>
            <a:ext cx="7620000" cy="4800600"/>
          </a:xfrm>
        </p:spPr>
        <p:txBody>
          <a:bodyPr>
            <a:normAutofit/>
          </a:bodyPr>
          <a:lstStyle/>
          <a:p>
            <a:pPr marL="114300" indent="0">
              <a:buNone/>
            </a:pPr>
            <a:r>
              <a:rPr lang="en-IN" sz="2400" dirty="0" smtClean="0"/>
              <a:t>Endodontic surgery is dynamic and it is imperative that scientific investigation continue, concepts, techniques and materials used in endodontic surgery must be continually evaluated and modified &amp; more emphasis must be placed on the assessment of long-term outcome.</a:t>
            </a:r>
            <a:endParaRPr lang="en-IN" sz="2400" dirty="0"/>
          </a:p>
        </p:txBody>
      </p:sp>
    </p:spTree>
    <p:extLst>
      <p:ext uri="{BB962C8B-B14F-4D97-AF65-F5344CB8AC3E}">
        <p14:creationId xmlns:p14="http://schemas.microsoft.com/office/powerpoint/2010/main" xmlns="" val="2583325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001"/>
            <a:ext cx="4330824" cy="922114"/>
          </a:xfrm>
        </p:spPr>
        <p:txBody>
          <a:bodyPr/>
          <a:lstStyle/>
          <a:p>
            <a:r>
              <a:rPr lang="en-IN" dirty="0" smtClean="0"/>
              <a:t>CLASSIFICATION</a:t>
            </a:r>
            <a:endParaRPr lang="en-IN" dirty="0"/>
          </a:p>
        </p:txBody>
      </p:sp>
      <p:sp>
        <p:nvSpPr>
          <p:cNvPr id="3" name="Content Placeholder 2"/>
          <p:cNvSpPr>
            <a:spLocks noGrp="1"/>
          </p:cNvSpPr>
          <p:nvPr>
            <p:ph idx="1"/>
          </p:nvPr>
        </p:nvSpPr>
        <p:spPr>
          <a:xfrm>
            <a:off x="457200" y="908720"/>
            <a:ext cx="7620000" cy="5760640"/>
          </a:xfrm>
        </p:spPr>
        <p:txBody>
          <a:bodyPr>
            <a:noAutofit/>
          </a:bodyPr>
          <a:lstStyle/>
          <a:p>
            <a:pPr>
              <a:buFont typeface="Wingdings" pitchFamily="2" charset="2"/>
              <a:buChar char="v"/>
            </a:pPr>
            <a:r>
              <a:rPr lang="en-IN" sz="2400" dirty="0" smtClean="0"/>
              <a:t>According to </a:t>
            </a:r>
            <a:r>
              <a:rPr lang="en-IN" sz="2400" dirty="0" err="1" smtClean="0"/>
              <a:t>Gutmann’s</a:t>
            </a:r>
            <a:endParaRPr lang="en-IN" sz="2400" dirty="0" smtClean="0"/>
          </a:p>
          <a:p>
            <a:pPr marL="114300" indent="0">
              <a:buNone/>
            </a:pPr>
            <a:endParaRPr lang="en-IN" sz="2000" dirty="0" smtClean="0"/>
          </a:p>
          <a:p>
            <a:pPr marL="571500" indent="-457200">
              <a:buFont typeface="+mj-lt"/>
              <a:buAutoNum type="arabicParenR"/>
            </a:pPr>
            <a:r>
              <a:rPr lang="en-IN" sz="2000" b="1" dirty="0" smtClean="0">
                <a:solidFill>
                  <a:srgbClr val="FF0000"/>
                </a:solidFill>
              </a:rPr>
              <a:t>Peri radicular surgery</a:t>
            </a:r>
          </a:p>
          <a:p>
            <a:pPr marL="571500" indent="-457200">
              <a:buFont typeface="+mj-lt"/>
              <a:buAutoNum type="arabicParenR"/>
            </a:pPr>
            <a:endParaRPr lang="en-IN" sz="2000" dirty="0" smtClean="0"/>
          </a:p>
          <a:p>
            <a:pPr marL="114300" indent="0">
              <a:buNone/>
            </a:pPr>
            <a:r>
              <a:rPr lang="en-IN" sz="2000" dirty="0" smtClean="0"/>
              <a:t>      (a) Curettage</a:t>
            </a:r>
          </a:p>
          <a:p>
            <a:pPr marL="114300" indent="0">
              <a:buNone/>
            </a:pPr>
            <a:r>
              <a:rPr lang="en-IN" sz="2000" dirty="0"/>
              <a:t> </a:t>
            </a:r>
            <a:r>
              <a:rPr lang="en-IN" sz="2000" dirty="0" smtClean="0"/>
              <a:t>     (b) Root-end resection</a:t>
            </a:r>
          </a:p>
          <a:p>
            <a:pPr marL="114300" indent="0">
              <a:buNone/>
            </a:pPr>
            <a:r>
              <a:rPr lang="en-IN" sz="2000" dirty="0"/>
              <a:t> </a:t>
            </a:r>
            <a:r>
              <a:rPr lang="en-IN" sz="2000" dirty="0" smtClean="0"/>
              <a:t>     (c) Root-end preparation and filling</a:t>
            </a:r>
          </a:p>
          <a:p>
            <a:pPr marL="114300" indent="0">
              <a:buNone/>
            </a:pPr>
            <a:endParaRPr lang="en-IN" sz="2000" dirty="0" smtClean="0"/>
          </a:p>
          <a:p>
            <a:pPr marL="571500" indent="-457200">
              <a:buAutoNum type="arabicParenR" startAt="2"/>
            </a:pPr>
            <a:r>
              <a:rPr lang="en-IN" sz="2000" b="1" dirty="0" err="1" smtClean="0">
                <a:solidFill>
                  <a:srgbClr val="00B050"/>
                </a:solidFill>
              </a:rPr>
              <a:t>Fistulative</a:t>
            </a:r>
            <a:r>
              <a:rPr lang="en-IN" sz="2000" b="1" dirty="0" smtClean="0">
                <a:solidFill>
                  <a:srgbClr val="00B050"/>
                </a:solidFill>
              </a:rPr>
              <a:t> surgery</a:t>
            </a:r>
          </a:p>
          <a:p>
            <a:pPr marL="571500" indent="-457200">
              <a:buAutoNum type="arabicParenR" startAt="2"/>
            </a:pPr>
            <a:endParaRPr lang="en-IN" sz="2000" dirty="0" smtClean="0"/>
          </a:p>
          <a:p>
            <a:pPr marL="114300" indent="0">
              <a:buNone/>
            </a:pPr>
            <a:r>
              <a:rPr lang="en-IN" sz="2000" dirty="0"/>
              <a:t> </a:t>
            </a:r>
            <a:r>
              <a:rPr lang="en-IN" sz="2000" dirty="0" smtClean="0"/>
              <a:t>     (a) Incision &amp; drainage</a:t>
            </a:r>
          </a:p>
          <a:p>
            <a:pPr marL="114300" indent="0">
              <a:buNone/>
            </a:pPr>
            <a:r>
              <a:rPr lang="en-IN" sz="2000" dirty="0"/>
              <a:t> </a:t>
            </a:r>
            <a:r>
              <a:rPr lang="en-IN" sz="2000" dirty="0" smtClean="0"/>
              <a:t>     (b) Cortical trephination</a:t>
            </a:r>
          </a:p>
          <a:p>
            <a:pPr marL="114300" indent="0">
              <a:buNone/>
            </a:pPr>
            <a:r>
              <a:rPr lang="en-IN" sz="2000" dirty="0"/>
              <a:t> </a:t>
            </a:r>
            <a:r>
              <a:rPr lang="en-IN" sz="2000" dirty="0" smtClean="0"/>
              <a:t>     (c) Decompression procedures</a:t>
            </a:r>
          </a:p>
        </p:txBody>
      </p:sp>
      <p:sp>
        <p:nvSpPr>
          <p:cNvPr id="5" name="TextBox 4"/>
          <p:cNvSpPr txBox="1"/>
          <p:nvPr/>
        </p:nvSpPr>
        <p:spPr>
          <a:xfrm>
            <a:off x="4860032" y="1268760"/>
            <a:ext cx="3672408" cy="4062651"/>
          </a:xfrm>
          <a:prstGeom prst="rect">
            <a:avLst/>
          </a:prstGeom>
          <a:noFill/>
        </p:spPr>
        <p:txBody>
          <a:bodyPr wrap="square" rtlCol="0">
            <a:spAutoFit/>
          </a:bodyPr>
          <a:lstStyle/>
          <a:p>
            <a:pPr marL="571500" indent="-457200">
              <a:buAutoNum type="arabicParenR" startAt="3"/>
            </a:pPr>
            <a:endParaRPr lang="en-IN" sz="2000" b="1" dirty="0" smtClean="0">
              <a:solidFill>
                <a:srgbClr val="00B0F0"/>
              </a:solidFill>
            </a:endParaRPr>
          </a:p>
          <a:p>
            <a:pPr marL="571500" indent="-457200">
              <a:buAutoNum type="arabicParenR" startAt="3"/>
            </a:pPr>
            <a:r>
              <a:rPr lang="en-IN" sz="2000" b="1" dirty="0" smtClean="0">
                <a:solidFill>
                  <a:srgbClr val="00B0F0"/>
                </a:solidFill>
              </a:rPr>
              <a:t>Corrective surgery</a:t>
            </a:r>
          </a:p>
          <a:p>
            <a:pPr marL="571500" indent="-457200">
              <a:buAutoNum type="arabicParenR" startAt="3"/>
            </a:pPr>
            <a:endParaRPr lang="en-IN" sz="2000" dirty="0"/>
          </a:p>
          <a:p>
            <a:pPr marL="114300" indent="0">
              <a:buNone/>
            </a:pPr>
            <a:r>
              <a:rPr lang="en-IN" sz="2000" dirty="0"/>
              <a:t>      (a) Perforation repair</a:t>
            </a:r>
          </a:p>
          <a:p>
            <a:pPr marL="114300" indent="0">
              <a:buNone/>
            </a:pPr>
            <a:r>
              <a:rPr lang="en-IN" sz="2000" dirty="0"/>
              <a:t>           (i) Mechanical (Iatrogenic)</a:t>
            </a:r>
          </a:p>
          <a:p>
            <a:pPr marL="114300" indent="0">
              <a:buNone/>
            </a:pPr>
            <a:r>
              <a:rPr lang="en-IN" sz="2000" dirty="0"/>
              <a:t>           (ii) </a:t>
            </a:r>
            <a:r>
              <a:rPr lang="en-IN" sz="2000" dirty="0" err="1"/>
              <a:t>Resorptive</a:t>
            </a:r>
            <a:r>
              <a:rPr lang="en-IN" sz="2000" dirty="0"/>
              <a:t> </a:t>
            </a:r>
            <a:endParaRPr lang="en-IN" sz="2000" dirty="0" smtClean="0"/>
          </a:p>
          <a:p>
            <a:pPr marL="114300" indent="0">
              <a:buNone/>
            </a:pPr>
            <a:endParaRPr lang="en-IN" sz="2000" dirty="0"/>
          </a:p>
          <a:p>
            <a:pPr marL="114300" indent="0">
              <a:buNone/>
            </a:pPr>
            <a:r>
              <a:rPr lang="en-IN" sz="2000" dirty="0"/>
              <a:t>      (b) Periodontal management</a:t>
            </a:r>
          </a:p>
          <a:p>
            <a:pPr marL="114300" indent="0">
              <a:buNone/>
            </a:pPr>
            <a:r>
              <a:rPr lang="en-IN" sz="2000" dirty="0"/>
              <a:t>          (i) </a:t>
            </a:r>
            <a:r>
              <a:rPr lang="en-IN" sz="2000" dirty="0" smtClean="0"/>
              <a:t>Root </a:t>
            </a:r>
            <a:r>
              <a:rPr lang="en-IN" sz="2000" dirty="0"/>
              <a:t>resection </a:t>
            </a:r>
          </a:p>
          <a:p>
            <a:pPr marL="114300" indent="0">
              <a:buNone/>
            </a:pPr>
            <a:r>
              <a:rPr lang="en-IN" sz="2000" dirty="0"/>
              <a:t>          (ii) </a:t>
            </a:r>
            <a:r>
              <a:rPr lang="en-IN" sz="2000" dirty="0" smtClean="0"/>
              <a:t>Tooth resection</a:t>
            </a:r>
          </a:p>
          <a:p>
            <a:pPr marL="114300" indent="0">
              <a:buNone/>
            </a:pPr>
            <a:endParaRPr lang="en-IN" sz="2000" dirty="0"/>
          </a:p>
          <a:p>
            <a:pPr marL="114300" indent="0">
              <a:buNone/>
            </a:pPr>
            <a:r>
              <a:rPr lang="en-IN" sz="2000" dirty="0"/>
              <a:t>      (c) Intentional replantation</a:t>
            </a:r>
          </a:p>
          <a:p>
            <a:endParaRPr lang="en-IN" dirty="0"/>
          </a:p>
        </p:txBody>
      </p:sp>
    </p:spTree>
    <p:extLst>
      <p:ext uri="{BB962C8B-B14F-4D97-AF65-F5344CB8AC3E}">
        <p14:creationId xmlns:p14="http://schemas.microsoft.com/office/powerpoint/2010/main" xmlns="" val="428154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7620000" cy="5708104"/>
          </a:xfrm>
        </p:spPr>
        <p:txBody>
          <a:bodyPr>
            <a:normAutofit fontScale="92500"/>
          </a:bodyPr>
          <a:lstStyle/>
          <a:p>
            <a:pPr>
              <a:buFont typeface="Wingdings" pitchFamily="2" charset="2"/>
              <a:buChar char="v"/>
            </a:pPr>
            <a:r>
              <a:rPr lang="en-IN" sz="2600" dirty="0" smtClean="0">
                <a:solidFill>
                  <a:srgbClr val="FF0000"/>
                </a:solidFill>
              </a:rPr>
              <a:t>Kim’s</a:t>
            </a:r>
            <a:r>
              <a:rPr lang="en-IN" sz="2600" dirty="0" smtClean="0"/>
              <a:t> classification</a:t>
            </a:r>
          </a:p>
          <a:p>
            <a:pPr>
              <a:buFont typeface="Wingdings" pitchFamily="2" charset="2"/>
              <a:buChar char="v"/>
            </a:pPr>
            <a:endParaRPr lang="en-IN" sz="2400" dirty="0" smtClean="0"/>
          </a:p>
          <a:p>
            <a:r>
              <a:rPr lang="en-IN" sz="2400" b="1" dirty="0" smtClean="0">
                <a:solidFill>
                  <a:srgbClr val="00B050"/>
                </a:solidFill>
              </a:rPr>
              <a:t>Class A</a:t>
            </a:r>
            <a:r>
              <a:rPr lang="en-IN" sz="2400" dirty="0" smtClean="0"/>
              <a:t>: Tooth </a:t>
            </a:r>
            <a:r>
              <a:rPr lang="en-IN" sz="2400" dirty="0"/>
              <a:t>with no </a:t>
            </a:r>
            <a:r>
              <a:rPr lang="en-IN" sz="2400" dirty="0" smtClean="0"/>
              <a:t>periradicular </a:t>
            </a:r>
            <a:r>
              <a:rPr lang="en-IN" sz="2400" dirty="0"/>
              <a:t>lesion, no mobility, and normal pocket depth. The clinical symptoms have not resolved, </a:t>
            </a:r>
            <a:r>
              <a:rPr lang="en-IN" sz="2400" dirty="0" smtClean="0"/>
              <a:t>though </a:t>
            </a:r>
            <a:r>
              <a:rPr lang="en-IN" sz="2400" dirty="0"/>
              <a:t>nonsurgical options have been exhausted. Clinical symptoms are the only reason for the surgery.  </a:t>
            </a:r>
            <a:endParaRPr lang="en-IN" sz="2400" dirty="0" smtClean="0"/>
          </a:p>
          <a:p>
            <a:endParaRPr lang="en-IN" sz="2400" dirty="0" smtClean="0"/>
          </a:p>
          <a:p>
            <a:r>
              <a:rPr lang="en-IN" sz="2400" b="1" dirty="0" smtClean="0">
                <a:solidFill>
                  <a:srgbClr val="00B050"/>
                </a:solidFill>
              </a:rPr>
              <a:t>Class </a:t>
            </a:r>
            <a:r>
              <a:rPr lang="en-IN" sz="2400" b="1" dirty="0">
                <a:solidFill>
                  <a:srgbClr val="00B050"/>
                </a:solidFill>
              </a:rPr>
              <a:t>B</a:t>
            </a:r>
            <a:r>
              <a:rPr lang="en-IN" sz="2400" dirty="0"/>
              <a:t>: </a:t>
            </a:r>
            <a:r>
              <a:rPr lang="en-IN" sz="2400" dirty="0" smtClean="0"/>
              <a:t>Tooth </a:t>
            </a:r>
            <a:r>
              <a:rPr lang="en-IN" sz="2400" dirty="0"/>
              <a:t>with a small periradicular lesion with clinical symptoms. </a:t>
            </a:r>
            <a:r>
              <a:rPr lang="en-IN" sz="2400" dirty="0" smtClean="0"/>
              <a:t>Normal </a:t>
            </a:r>
            <a:r>
              <a:rPr lang="en-IN" sz="2400" dirty="0"/>
              <a:t>periodontal probing depth and no mobility. </a:t>
            </a:r>
            <a:r>
              <a:rPr lang="en-IN" sz="2400" dirty="0" smtClean="0"/>
              <a:t>Teeth in this class-ideal </a:t>
            </a:r>
            <a:r>
              <a:rPr lang="en-IN" sz="2400" dirty="0"/>
              <a:t>candidates for microsurgery.  </a:t>
            </a:r>
            <a:endParaRPr lang="en-IN" sz="2400" dirty="0" smtClean="0"/>
          </a:p>
          <a:p>
            <a:endParaRPr lang="en-IN" sz="2400" dirty="0" smtClean="0"/>
          </a:p>
          <a:p>
            <a:r>
              <a:rPr lang="en-IN" sz="2400" b="1" dirty="0" smtClean="0">
                <a:solidFill>
                  <a:srgbClr val="00B050"/>
                </a:solidFill>
              </a:rPr>
              <a:t>Class </a:t>
            </a:r>
            <a:r>
              <a:rPr lang="en-IN" sz="2400" b="1" dirty="0">
                <a:solidFill>
                  <a:srgbClr val="00B050"/>
                </a:solidFill>
              </a:rPr>
              <a:t>C</a:t>
            </a:r>
            <a:r>
              <a:rPr lang="en-IN" sz="2400" dirty="0"/>
              <a:t>: </a:t>
            </a:r>
            <a:r>
              <a:rPr lang="en-IN" sz="2400" dirty="0" smtClean="0"/>
              <a:t>A </a:t>
            </a:r>
            <a:r>
              <a:rPr lang="en-IN" sz="2400" dirty="0"/>
              <a:t>tooth that has a large </a:t>
            </a:r>
            <a:r>
              <a:rPr lang="en-IN" sz="2400" dirty="0" smtClean="0"/>
              <a:t>periradicular </a:t>
            </a:r>
            <a:r>
              <a:rPr lang="en-IN" sz="2400" dirty="0"/>
              <a:t>lesion, progressing coronally; without </a:t>
            </a:r>
            <a:r>
              <a:rPr lang="en-IN" sz="2400" dirty="0" smtClean="0"/>
              <a:t>periodontal </a:t>
            </a:r>
            <a:r>
              <a:rPr lang="en-IN" sz="2400" dirty="0"/>
              <a:t>pocket </a:t>
            </a:r>
            <a:r>
              <a:rPr lang="en-IN" sz="2400" dirty="0" smtClean="0"/>
              <a:t>&amp; mobility</a:t>
            </a:r>
            <a:r>
              <a:rPr lang="en-IN" sz="2400" dirty="0"/>
              <a:t>.  </a:t>
            </a:r>
            <a:endParaRPr lang="en-IN" sz="2400" dirty="0" smtClean="0"/>
          </a:p>
        </p:txBody>
      </p:sp>
    </p:spTree>
    <p:extLst>
      <p:ext uri="{BB962C8B-B14F-4D97-AF65-F5344CB8AC3E}">
        <p14:creationId xmlns:p14="http://schemas.microsoft.com/office/powerpoint/2010/main" xmlns="" val="35985210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3196</TotalTime>
  <Words>4491</Words>
  <Application>Microsoft Office PowerPoint</Application>
  <PresentationFormat>On-screen Show (4:3)</PresentationFormat>
  <Paragraphs>538</Paragraphs>
  <Slides>75</Slides>
  <Notes>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Adjacency</vt:lpstr>
      <vt:lpstr>ENDODONTIC SURGERY</vt:lpstr>
      <vt:lpstr>INTRODUCTION</vt:lpstr>
      <vt:lpstr>DEFINITION</vt:lpstr>
      <vt:lpstr>OBJECTIVES &amp; RATIONALE</vt:lpstr>
      <vt:lpstr>INDICATIONS</vt:lpstr>
      <vt:lpstr>Slide 6</vt:lpstr>
      <vt:lpstr>CONTRAINDICATIONS</vt:lpstr>
      <vt:lpstr>CLASSIFICATION</vt:lpstr>
      <vt:lpstr>Slide 9</vt:lpstr>
      <vt:lpstr>Slide 10</vt:lpstr>
      <vt:lpstr>Slide 11</vt:lpstr>
      <vt:lpstr>MICROSURGERY</vt:lpstr>
      <vt:lpstr>INSTRUMENTS FOR ENDODONTIC MICROSURGERY</vt:lpstr>
      <vt:lpstr>Slide 14</vt:lpstr>
      <vt:lpstr>Slide 15</vt:lpstr>
      <vt:lpstr>Slide 16</vt:lpstr>
      <vt:lpstr>Slide 17</vt:lpstr>
      <vt:lpstr>Slide 18</vt:lpstr>
      <vt:lpstr>Slide 19</vt:lpstr>
      <vt:lpstr>PRESURGICAL CONSIDERATIONS</vt:lpstr>
      <vt:lpstr>PREMEDICATION </vt:lpstr>
      <vt:lpstr>Mandatory Investigations Prior to Surgery</vt:lpstr>
      <vt:lpstr>Slide 23</vt:lpstr>
      <vt:lpstr>Slide 24</vt:lpstr>
      <vt:lpstr>Slide 25</vt:lpstr>
      <vt:lpstr>Slide 26</vt:lpstr>
      <vt:lpstr>Slide 27</vt:lpstr>
      <vt:lpstr>Slide 28</vt:lpstr>
      <vt:lpstr>Slide 29</vt:lpstr>
      <vt:lpstr>Slide 30</vt:lpstr>
      <vt:lpstr>Slide 31</vt:lpstr>
      <vt:lpstr>Treatment planning for periradicular surgery</vt:lpstr>
      <vt:lpstr>Incision </vt:lpstr>
      <vt:lpstr>Flap reflection</vt:lpstr>
      <vt:lpstr>Flap retraction</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Retrograde restorative materials</vt:lpstr>
      <vt:lpstr>Slide 52</vt:lpstr>
      <vt:lpstr>Slide 53</vt:lpstr>
      <vt:lpstr>Closure of surgical area </vt:lpstr>
      <vt:lpstr>Suturing </vt:lpstr>
      <vt:lpstr>Slide 56</vt:lpstr>
      <vt:lpstr>Needles </vt:lpstr>
      <vt:lpstr>Suturing techniques</vt:lpstr>
      <vt:lpstr>Slide 59</vt:lpstr>
      <vt:lpstr>Slide 60</vt:lpstr>
      <vt:lpstr>Slide 61</vt:lpstr>
      <vt:lpstr>Slide 62</vt:lpstr>
      <vt:lpstr>Slide 63</vt:lpstr>
      <vt:lpstr>Postoperative care</vt:lpstr>
      <vt:lpstr>Corrective surgery</vt:lpstr>
      <vt:lpstr>Root Resection</vt:lpstr>
      <vt:lpstr>Slide 67</vt:lpstr>
      <vt:lpstr>Hemisection </vt:lpstr>
      <vt:lpstr>Slide 69</vt:lpstr>
      <vt:lpstr>Bicuspidization or Bisection</vt:lpstr>
      <vt:lpstr>Slide 71</vt:lpstr>
      <vt:lpstr>Intentional Replantation</vt:lpstr>
      <vt:lpstr>Slide 73</vt:lpstr>
      <vt:lpstr>Slide 74</vt:lpstr>
      <vt:lpstr>Conclusion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ENDODONTIC SURGERY</dc:title>
  <dc:creator>Nanditha</dc:creator>
  <cp:lastModifiedBy>Anitha Medam</cp:lastModifiedBy>
  <cp:revision>77</cp:revision>
  <dcterms:created xsi:type="dcterms:W3CDTF">2021-11-21T15:11:59Z</dcterms:created>
  <dcterms:modified xsi:type="dcterms:W3CDTF">2022-04-08T05:54:14Z</dcterms:modified>
</cp:coreProperties>
</file>